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5.jpg" ContentType="image/jpeg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0.jpg" ContentType="image/jpeg"/>
  <Override PartName="/ppt/media/image12.jpg" ContentType="image/jpeg"/>
  <Override PartName="/ppt/media/image14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notesSlides/notesSlide2.xml" ContentType="application/vnd.openxmlformats-officedocument.presentationml.notesSlide+xml"/>
  <Override PartName="/ppt/media/image19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601" r:id="rId2"/>
    <p:sldId id="626" r:id="rId3"/>
    <p:sldId id="616" r:id="rId4"/>
    <p:sldId id="481" r:id="rId5"/>
    <p:sldId id="531" r:id="rId6"/>
    <p:sldId id="472" r:id="rId7"/>
    <p:sldId id="468" r:id="rId8"/>
    <p:sldId id="496" r:id="rId9"/>
    <p:sldId id="502" r:id="rId10"/>
    <p:sldId id="477" r:id="rId11"/>
    <p:sldId id="482" r:id="rId12"/>
    <p:sldId id="265" r:id="rId13"/>
    <p:sldId id="269" r:id="rId14"/>
    <p:sldId id="580" r:id="rId15"/>
    <p:sldId id="264" r:id="rId16"/>
    <p:sldId id="480" r:id="rId17"/>
    <p:sldId id="491" r:id="rId18"/>
    <p:sldId id="504" r:id="rId19"/>
    <p:sldId id="495" r:id="rId20"/>
    <p:sldId id="497" r:id="rId21"/>
    <p:sldId id="498" r:id="rId22"/>
    <p:sldId id="505" r:id="rId23"/>
    <p:sldId id="519" r:id="rId24"/>
    <p:sldId id="509" r:id="rId25"/>
    <p:sldId id="483" r:id="rId26"/>
    <p:sldId id="627" r:id="rId27"/>
    <p:sldId id="623" r:id="rId28"/>
    <p:sldId id="624" r:id="rId29"/>
    <p:sldId id="619" r:id="rId30"/>
    <p:sldId id="622" r:id="rId31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89000238606539"/>
          <c:y val="4.5670789724072312E-2"/>
          <c:w val="0.79206871868289186"/>
          <c:h val="0.8488800317657724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CE pilot</c:v>
                </c:pt>
                <c:pt idx="1">
                  <c:v>CBDS  enhancement</c:v>
                </c:pt>
                <c:pt idx="2">
                  <c:v>Begin to scale both</c:v>
                </c:pt>
                <c:pt idx="3">
                  <c:v>prioritize for JD</c:v>
                </c:pt>
                <c:pt idx="4">
                  <c:v>aggressive outplacement </c:v>
                </c:pt>
                <c:pt idx="5">
                  <c:v>close shop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4-493B-94C7-FCE5F76E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76023648"/>
        <c:axId val="376018944"/>
      </c:barChart>
      <c:catAx>
        <c:axId val="37602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18944"/>
        <c:crosses val="autoZero"/>
        <c:auto val="1"/>
        <c:lblAlgn val="ctr"/>
        <c:lblOffset val="100"/>
        <c:noMultiLvlLbl val="0"/>
      </c:catAx>
      <c:valAx>
        <c:axId val="3760189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2364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508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08906-813A-430E-B2EC-0C3DD7369FB4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3D7EBB-4E5A-4608-A20B-A552BC672B3B}">
      <dgm:prSet/>
      <dgm:spPr/>
      <dgm:t>
        <a:bodyPr/>
        <a:lstStyle/>
        <a:p>
          <a:r>
            <a:rPr lang="en-US" b="1" dirty="0"/>
            <a:t>Determine</a:t>
          </a:r>
        </a:p>
      </dgm:t>
    </dgm:pt>
    <dgm:pt modelId="{7B29E13D-6278-4B7C-A216-130E33B6A58B}" type="parTrans" cxnId="{2749DD63-9FAC-4FF1-8021-B55B7EFE94B3}">
      <dgm:prSet/>
      <dgm:spPr/>
      <dgm:t>
        <a:bodyPr/>
        <a:lstStyle/>
        <a:p>
          <a:endParaRPr lang="en-US"/>
        </a:p>
      </dgm:t>
    </dgm:pt>
    <dgm:pt modelId="{A67C19AE-6F17-476C-AB3D-7ACF74460EDC}" type="sibTrans" cxnId="{2749DD63-9FAC-4FF1-8021-B55B7EFE94B3}">
      <dgm:prSet/>
      <dgm:spPr/>
      <dgm:t>
        <a:bodyPr/>
        <a:lstStyle/>
        <a:p>
          <a:endParaRPr lang="en-US"/>
        </a:p>
      </dgm:t>
    </dgm:pt>
    <dgm:pt modelId="{520BBF67-CBDE-48D9-9B41-D025FAF6E0F1}">
      <dgm:prSet custT="1"/>
      <dgm:spPr/>
      <dgm:t>
        <a:bodyPr/>
        <a:lstStyle/>
        <a:p>
          <a:r>
            <a:rPr lang="en-US" sz="2000" b="1" dirty="0"/>
            <a:t>activities requiring new sources of funding or expansion of current funding</a:t>
          </a:r>
        </a:p>
      </dgm:t>
    </dgm:pt>
    <dgm:pt modelId="{51566C0A-36E5-433E-A0D5-AFAB166258BA}" type="parTrans" cxnId="{712AEA03-1556-40BD-855B-F60DE1DCC2E0}">
      <dgm:prSet/>
      <dgm:spPr/>
      <dgm:t>
        <a:bodyPr/>
        <a:lstStyle/>
        <a:p>
          <a:endParaRPr lang="en-US"/>
        </a:p>
      </dgm:t>
    </dgm:pt>
    <dgm:pt modelId="{4524DEF3-2C66-4B4B-B566-EF7569A9068B}" type="sibTrans" cxnId="{712AEA03-1556-40BD-855B-F60DE1DCC2E0}">
      <dgm:prSet/>
      <dgm:spPr/>
      <dgm:t>
        <a:bodyPr/>
        <a:lstStyle/>
        <a:p>
          <a:endParaRPr lang="en-US"/>
        </a:p>
      </dgm:t>
    </dgm:pt>
    <dgm:pt modelId="{1704B445-BEFA-4DCA-A55F-05F1BF105EF0}">
      <dgm:prSet/>
      <dgm:spPr/>
      <dgm:t>
        <a:bodyPr/>
        <a:lstStyle/>
        <a:p>
          <a:r>
            <a:rPr lang="en-US" b="1" dirty="0"/>
            <a:t>Identify</a:t>
          </a:r>
        </a:p>
      </dgm:t>
    </dgm:pt>
    <dgm:pt modelId="{0DF772EE-B20C-4270-8CF0-EC91B68EF73F}" type="parTrans" cxnId="{19BB6400-47DA-464D-A566-980A6189C66F}">
      <dgm:prSet/>
      <dgm:spPr/>
      <dgm:t>
        <a:bodyPr/>
        <a:lstStyle/>
        <a:p>
          <a:endParaRPr lang="en-US"/>
        </a:p>
      </dgm:t>
    </dgm:pt>
    <dgm:pt modelId="{F3E502E4-C144-4BE6-9FBB-80E30C2E0CC6}" type="sibTrans" cxnId="{19BB6400-47DA-464D-A566-980A6189C66F}">
      <dgm:prSet/>
      <dgm:spPr/>
      <dgm:t>
        <a:bodyPr/>
        <a:lstStyle/>
        <a:p>
          <a:endParaRPr lang="en-US"/>
        </a:p>
      </dgm:t>
    </dgm:pt>
    <dgm:pt modelId="{0984F5FA-CA62-479A-BD33-DB1366801445}">
      <dgm:prSet/>
      <dgm:spPr/>
      <dgm:t>
        <a:bodyPr/>
        <a:lstStyle/>
        <a:p>
          <a:r>
            <a:rPr lang="en-US" b="1" dirty="0"/>
            <a:t>sources of needed funding </a:t>
          </a:r>
        </a:p>
      </dgm:t>
    </dgm:pt>
    <dgm:pt modelId="{75F3F79E-74BD-4FC1-9F50-72403A7D1A54}" type="parTrans" cxnId="{EA83F533-9D0E-4F3A-AE04-140A63885B77}">
      <dgm:prSet/>
      <dgm:spPr/>
      <dgm:t>
        <a:bodyPr/>
        <a:lstStyle/>
        <a:p>
          <a:endParaRPr lang="en-US"/>
        </a:p>
      </dgm:t>
    </dgm:pt>
    <dgm:pt modelId="{B8811B0C-FD57-4E47-8072-D30707AC20F5}" type="sibTrans" cxnId="{EA83F533-9D0E-4F3A-AE04-140A63885B77}">
      <dgm:prSet/>
      <dgm:spPr/>
      <dgm:t>
        <a:bodyPr/>
        <a:lstStyle/>
        <a:p>
          <a:endParaRPr lang="en-US"/>
        </a:p>
      </dgm:t>
    </dgm:pt>
    <dgm:pt modelId="{54C3FAEB-3485-4A4E-91C9-692792185AE7}">
      <dgm:prSet/>
      <dgm:spPr/>
      <dgm:t>
        <a:bodyPr/>
        <a:lstStyle/>
        <a:p>
          <a:r>
            <a:rPr lang="en-US" b="1" dirty="0"/>
            <a:t>Develop</a:t>
          </a:r>
        </a:p>
      </dgm:t>
    </dgm:pt>
    <dgm:pt modelId="{C3338769-8338-4DC1-B7C6-D1F4530C2B4D}" type="parTrans" cxnId="{17BAC751-C6A6-4A39-B538-639140B4911B}">
      <dgm:prSet/>
      <dgm:spPr/>
      <dgm:t>
        <a:bodyPr/>
        <a:lstStyle/>
        <a:p>
          <a:endParaRPr lang="en-US"/>
        </a:p>
      </dgm:t>
    </dgm:pt>
    <dgm:pt modelId="{BE681F9F-20FF-426F-8DA3-5F4ABE0E3FD5}" type="sibTrans" cxnId="{17BAC751-C6A6-4A39-B538-639140B4911B}">
      <dgm:prSet/>
      <dgm:spPr/>
      <dgm:t>
        <a:bodyPr/>
        <a:lstStyle/>
        <a:p>
          <a:endParaRPr lang="en-US"/>
        </a:p>
      </dgm:t>
    </dgm:pt>
    <dgm:pt modelId="{B25421FE-0C81-48EA-B054-C8D6A2F5673A}">
      <dgm:prSet/>
      <dgm:spPr/>
      <dgm:t>
        <a:bodyPr/>
        <a:lstStyle/>
        <a:p>
          <a:r>
            <a:rPr lang="en-US" dirty="0"/>
            <a:t> </a:t>
          </a:r>
          <a:r>
            <a:rPr lang="en-US" b="1" dirty="0"/>
            <a:t>a plan for pursuing those sources</a:t>
          </a:r>
        </a:p>
      </dgm:t>
    </dgm:pt>
    <dgm:pt modelId="{158918DD-1D6A-460E-AE4D-F89970425AA7}" type="parTrans" cxnId="{D9E75D5C-18CD-4A32-B879-9C14CBF78AC6}">
      <dgm:prSet/>
      <dgm:spPr/>
      <dgm:t>
        <a:bodyPr/>
        <a:lstStyle/>
        <a:p>
          <a:endParaRPr lang="en-US"/>
        </a:p>
      </dgm:t>
    </dgm:pt>
    <dgm:pt modelId="{4FE55753-F8EF-4191-9195-419AF8EA9502}" type="sibTrans" cxnId="{D9E75D5C-18CD-4A32-B879-9C14CBF78AC6}">
      <dgm:prSet/>
      <dgm:spPr/>
      <dgm:t>
        <a:bodyPr/>
        <a:lstStyle/>
        <a:p>
          <a:endParaRPr lang="en-US"/>
        </a:p>
      </dgm:t>
    </dgm:pt>
    <dgm:pt modelId="{88B8A15C-8F89-40AD-9C7A-A55930E2B27F}" type="pres">
      <dgm:prSet presAssocID="{F8B08906-813A-430E-B2EC-0C3DD7369FB4}" presName="Name0" presStyleCnt="0">
        <dgm:presLayoutVars>
          <dgm:dir/>
          <dgm:animLvl val="lvl"/>
          <dgm:resizeHandles val="exact"/>
        </dgm:presLayoutVars>
      </dgm:prSet>
      <dgm:spPr/>
    </dgm:pt>
    <dgm:pt modelId="{8FA1F7C2-F944-4081-9786-07782719471E}" type="pres">
      <dgm:prSet presAssocID="{54C3FAEB-3485-4A4E-91C9-692792185AE7}" presName="boxAndChildren" presStyleCnt="0"/>
      <dgm:spPr/>
    </dgm:pt>
    <dgm:pt modelId="{3BA1FCFE-B9F4-4FDD-9C2C-33EC0591AEA7}" type="pres">
      <dgm:prSet presAssocID="{54C3FAEB-3485-4A4E-91C9-692792185AE7}" presName="parentTextBox" presStyleLbl="alignNode1" presStyleIdx="0" presStyleCnt="3"/>
      <dgm:spPr/>
    </dgm:pt>
    <dgm:pt modelId="{19559E1B-0CE0-40A3-81E8-9A75FF820B79}" type="pres">
      <dgm:prSet presAssocID="{54C3FAEB-3485-4A4E-91C9-692792185AE7}" presName="descendantBox" presStyleLbl="bgAccFollowNode1" presStyleIdx="0" presStyleCnt="3"/>
      <dgm:spPr/>
    </dgm:pt>
    <dgm:pt modelId="{288C36B4-F387-4E40-8284-C99412594298}" type="pres">
      <dgm:prSet presAssocID="{F3E502E4-C144-4BE6-9FBB-80E30C2E0CC6}" presName="sp" presStyleCnt="0"/>
      <dgm:spPr/>
    </dgm:pt>
    <dgm:pt modelId="{3DB9E437-004E-4623-892D-D52FE785CA36}" type="pres">
      <dgm:prSet presAssocID="{1704B445-BEFA-4DCA-A55F-05F1BF105EF0}" presName="arrowAndChildren" presStyleCnt="0"/>
      <dgm:spPr/>
    </dgm:pt>
    <dgm:pt modelId="{546E9C1A-12D4-4AB2-AFC1-AFAFE68649D5}" type="pres">
      <dgm:prSet presAssocID="{1704B445-BEFA-4DCA-A55F-05F1BF105EF0}" presName="parentTextArrow" presStyleLbl="node1" presStyleIdx="0" presStyleCnt="0"/>
      <dgm:spPr/>
    </dgm:pt>
    <dgm:pt modelId="{7E60CB88-31BF-4BD8-81E9-1AC446F85723}" type="pres">
      <dgm:prSet presAssocID="{1704B445-BEFA-4DCA-A55F-05F1BF105EF0}" presName="arrow" presStyleLbl="alignNode1" presStyleIdx="1" presStyleCnt="3"/>
      <dgm:spPr/>
    </dgm:pt>
    <dgm:pt modelId="{44724897-BEFF-4290-BA1A-769D62253059}" type="pres">
      <dgm:prSet presAssocID="{1704B445-BEFA-4DCA-A55F-05F1BF105EF0}" presName="descendantArrow" presStyleLbl="bgAccFollowNode1" presStyleIdx="1" presStyleCnt="3"/>
      <dgm:spPr/>
    </dgm:pt>
    <dgm:pt modelId="{93991855-F5A9-45E1-8119-44CCDEFEBF58}" type="pres">
      <dgm:prSet presAssocID="{A67C19AE-6F17-476C-AB3D-7ACF74460EDC}" presName="sp" presStyleCnt="0"/>
      <dgm:spPr/>
    </dgm:pt>
    <dgm:pt modelId="{7E8BFE70-1DED-409D-8824-A5DFCD06B5FB}" type="pres">
      <dgm:prSet presAssocID="{703D7EBB-4E5A-4608-A20B-A552BC672B3B}" presName="arrowAndChildren" presStyleCnt="0"/>
      <dgm:spPr/>
    </dgm:pt>
    <dgm:pt modelId="{734D77B2-7503-4F04-A3C5-A5281AA74626}" type="pres">
      <dgm:prSet presAssocID="{703D7EBB-4E5A-4608-A20B-A552BC672B3B}" presName="parentTextArrow" presStyleLbl="node1" presStyleIdx="0" presStyleCnt="0"/>
      <dgm:spPr/>
    </dgm:pt>
    <dgm:pt modelId="{47BF995C-F7F8-4645-A4E0-BF4DED9F5C00}" type="pres">
      <dgm:prSet presAssocID="{703D7EBB-4E5A-4608-A20B-A552BC672B3B}" presName="arrow" presStyleLbl="alignNode1" presStyleIdx="2" presStyleCnt="3"/>
      <dgm:spPr/>
    </dgm:pt>
    <dgm:pt modelId="{248EB693-C174-41DA-AFE7-E70E40913771}" type="pres">
      <dgm:prSet presAssocID="{703D7EBB-4E5A-4608-A20B-A552BC672B3B}" presName="descendantArrow" presStyleLbl="bgAccFollowNode1" presStyleIdx="2" presStyleCnt="3"/>
      <dgm:spPr/>
    </dgm:pt>
  </dgm:ptLst>
  <dgm:cxnLst>
    <dgm:cxn modelId="{19BB6400-47DA-464D-A566-980A6189C66F}" srcId="{F8B08906-813A-430E-B2EC-0C3DD7369FB4}" destId="{1704B445-BEFA-4DCA-A55F-05F1BF105EF0}" srcOrd="1" destOrd="0" parTransId="{0DF772EE-B20C-4270-8CF0-EC91B68EF73F}" sibTransId="{F3E502E4-C144-4BE6-9FBB-80E30C2E0CC6}"/>
    <dgm:cxn modelId="{712AEA03-1556-40BD-855B-F60DE1DCC2E0}" srcId="{703D7EBB-4E5A-4608-A20B-A552BC672B3B}" destId="{520BBF67-CBDE-48D9-9B41-D025FAF6E0F1}" srcOrd="0" destOrd="0" parTransId="{51566C0A-36E5-433E-A0D5-AFAB166258BA}" sibTransId="{4524DEF3-2C66-4B4B-B566-EF7569A9068B}"/>
    <dgm:cxn modelId="{D4075B17-51F4-4EC5-8E4A-FD1EA6636C8F}" type="presOf" srcId="{703D7EBB-4E5A-4608-A20B-A552BC672B3B}" destId="{734D77B2-7503-4F04-A3C5-A5281AA74626}" srcOrd="0" destOrd="0" presId="urn:microsoft.com/office/officeart/2016/7/layout/VerticalDownArrowProcess"/>
    <dgm:cxn modelId="{2F849A1B-F229-48E8-8309-E81F8D8267B7}" type="presOf" srcId="{B25421FE-0C81-48EA-B054-C8D6A2F5673A}" destId="{19559E1B-0CE0-40A3-81E8-9A75FF820B79}" srcOrd="0" destOrd="0" presId="urn:microsoft.com/office/officeart/2016/7/layout/VerticalDownArrowProcess"/>
    <dgm:cxn modelId="{BB29D12F-202B-41D5-8540-34B18A9F9CDD}" type="presOf" srcId="{703D7EBB-4E5A-4608-A20B-A552BC672B3B}" destId="{47BF995C-F7F8-4645-A4E0-BF4DED9F5C00}" srcOrd="1" destOrd="0" presId="urn:microsoft.com/office/officeart/2016/7/layout/VerticalDownArrowProcess"/>
    <dgm:cxn modelId="{EA83F533-9D0E-4F3A-AE04-140A63885B77}" srcId="{1704B445-BEFA-4DCA-A55F-05F1BF105EF0}" destId="{0984F5FA-CA62-479A-BD33-DB1366801445}" srcOrd="0" destOrd="0" parTransId="{75F3F79E-74BD-4FC1-9F50-72403A7D1A54}" sibTransId="{B8811B0C-FD57-4E47-8072-D30707AC20F5}"/>
    <dgm:cxn modelId="{889D865B-146C-4B8E-A24D-0927BF0AD4CE}" type="presOf" srcId="{54C3FAEB-3485-4A4E-91C9-692792185AE7}" destId="{3BA1FCFE-B9F4-4FDD-9C2C-33EC0591AEA7}" srcOrd="0" destOrd="0" presId="urn:microsoft.com/office/officeart/2016/7/layout/VerticalDownArrowProcess"/>
    <dgm:cxn modelId="{D9E75D5C-18CD-4A32-B879-9C14CBF78AC6}" srcId="{54C3FAEB-3485-4A4E-91C9-692792185AE7}" destId="{B25421FE-0C81-48EA-B054-C8D6A2F5673A}" srcOrd="0" destOrd="0" parTransId="{158918DD-1D6A-460E-AE4D-F89970425AA7}" sibTransId="{4FE55753-F8EF-4191-9195-419AF8EA9502}"/>
    <dgm:cxn modelId="{C3973B62-837B-4941-818D-4F53A63D5BE8}" type="presOf" srcId="{F8B08906-813A-430E-B2EC-0C3DD7369FB4}" destId="{88B8A15C-8F89-40AD-9C7A-A55930E2B27F}" srcOrd="0" destOrd="0" presId="urn:microsoft.com/office/officeart/2016/7/layout/VerticalDownArrowProcess"/>
    <dgm:cxn modelId="{2749DD63-9FAC-4FF1-8021-B55B7EFE94B3}" srcId="{F8B08906-813A-430E-B2EC-0C3DD7369FB4}" destId="{703D7EBB-4E5A-4608-A20B-A552BC672B3B}" srcOrd="0" destOrd="0" parTransId="{7B29E13D-6278-4B7C-A216-130E33B6A58B}" sibTransId="{A67C19AE-6F17-476C-AB3D-7ACF74460EDC}"/>
    <dgm:cxn modelId="{17BAC751-C6A6-4A39-B538-639140B4911B}" srcId="{F8B08906-813A-430E-B2EC-0C3DD7369FB4}" destId="{54C3FAEB-3485-4A4E-91C9-692792185AE7}" srcOrd="2" destOrd="0" parTransId="{C3338769-8338-4DC1-B7C6-D1F4530C2B4D}" sibTransId="{BE681F9F-20FF-426F-8DA3-5F4ABE0E3FD5}"/>
    <dgm:cxn modelId="{C1FD7392-7C63-4F33-9766-B2EEBD2A8B39}" type="presOf" srcId="{0984F5FA-CA62-479A-BD33-DB1366801445}" destId="{44724897-BEFF-4290-BA1A-769D62253059}" srcOrd="0" destOrd="0" presId="urn:microsoft.com/office/officeart/2016/7/layout/VerticalDownArrowProcess"/>
    <dgm:cxn modelId="{A634D2B1-C2E9-465C-841B-F9B36EC9D9DF}" type="presOf" srcId="{1704B445-BEFA-4DCA-A55F-05F1BF105EF0}" destId="{7E60CB88-31BF-4BD8-81E9-1AC446F85723}" srcOrd="1" destOrd="0" presId="urn:microsoft.com/office/officeart/2016/7/layout/VerticalDownArrowProcess"/>
    <dgm:cxn modelId="{0524F7DA-F3F0-4AC2-ADC6-9477BD46C68B}" type="presOf" srcId="{520BBF67-CBDE-48D9-9B41-D025FAF6E0F1}" destId="{248EB693-C174-41DA-AFE7-E70E40913771}" srcOrd="0" destOrd="0" presId="urn:microsoft.com/office/officeart/2016/7/layout/VerticalDownArrowProcess"/>
    <dgm:cxn modelId="{A71755EC-6320-4E4F-ACEE-89520EA781F9}" type="presOf" srcId="{1704B445-BEFA-4DCA-A55F-05F1BF105EF0}" destId="{546E9C1A-12D4-4AB2-AFC1-AFAFE68649D5}" srcOrd="0" destOrd="0" presId="urn:microsoft.com/office/officeart/2016/7/layout/VerticalDownArrowProcess"/>
    <dgm:cxn modelId="{6B2918A0-5988-47A8-B415-703E2F2965FE}" type="presParOf" srcId="{88B8A15C-8F89-40AD-9C7A-A55930E2B27F}" destId="{8FA1F7C2-F944-4081-9786-07782719471E}" srcOrd="0" destOrd="0" presId="urn:microsoft.com/office/officeart/2016/7/layout/VerticalDownArrowProcess"/>
    <dgm:cxn modelId="{76BF0F53-3BEC-4D35-B89B-E9B09AD5B115}" type="presParOf" srcId="{8FA1F7C2-F944-4081-9786-07782719471E}" destId="{3BA1FCFE-B9F4-4FDD-9C2C-33EC0591AEA7}" srcOrd="0" destOrd="0" presId="urn:microsoft.com/office/officeart/2016/7/layout/VerticalDownArrowProcess"/>
    <dgm:cxn modelId="{CE1642B2-5A6F-4833-8AF1-481F233F6D99}" type="presParOf" srcId="{8FA1F7C2-F944-4081-9786-07782719471E}" destId="{19559E1B-0CE0-40A3-81E8-9A75FF820B79}" srcOrd="1" destOrd="0" presId="urn:microsoft.com/office/officeart/2016/7/layout/VerticalDownArrowProcess"/>
    <dgm:cxn modelId="{A96FF8C1-12CA-478C-AD8C-C4186AA8D9B0}" type="presParOf" srcId="{88B8A15C-8F89-40AD-9C7A-A55930E2B27F}" destId="{288C36B4-F387-4E40-8284-C99412594298}" srcOrd="1" destOrd="0" presId="urn:microsoft.com/office/officeart/2016/7/layout/VerticalDownArrowProcess"/>
    <dgm:cxn modelId="{784C89E2-EF98-4714-BC19-C56306DE5AB5}" type="presParOf" srcId="{88B8A15C-8F89-40AD-9C7A-A55930E2B27F}" destId="{3DB9E437-004E-4623-892D-D52FE785CA36}" srcOrd="2" destOrd="0" presId="urn:microsoft.com/office/officeart/2016/7/layout/VerticalDownArrowProcess"/>
    <dgm:cxn modelId="{F97519BC-5162-443E-9530-722ED0187536}" type="presParOf" srcId="{3DB9E437-004E-4623-892D-D52FE785CA36}" destId="{546E9C1A-12D4-4AB2-AFC1-AFAFE68649D5}" srcOrd="0" destOrd="0" presId="urn:microsoft.com/office/officeart/2016/7/layout/VerticalDownArrowProcess"/>
    <dgm:cxn modelId="{47070708-A6F1-46DD-BFA0-93171CC2F027}" type="presParOf" srcId="{3DB9E437-004E-4623-892D-D52FE785CA36}" destId="{7E60CB88-31BF-4BD8-81E9-1AC446F85723}" srcOrd="1" destOrd="0" presId="urn:microsoft.com/office/officeart/2016/7/layout/VerticalDownArrowProcess"/>
    <dgm:cxn modelId="{5ACDBF44-53AA-4BF0-8FC3-DC2917567C34}" type="presParOf" srcId="{3DB9E437-004E-4623-892D-D52FE785CA36}" destId="{44724897-BEFF-4290-BA1A-769D62253059}" srcOrd="2" destOrd="0" presId="urn:microsoft.com/office/officeart/2016/7/layout/VerticalDownArrowProcess"/>
    <dgm:cxn modelId="{84996307-91CD-4BD2-90FE-5D44060C2B45}" type="presParOf" srcId="{88B8A15C-8F89-40AD-9C7A-A55930E2B27F}" destId="{93991855-F5A9-45E1-8119-44CCDEFEBF58}" srcOrd="3" destOrd="0" presId="urn:microsoft.com/office/officeart/2016/7/layout/VerticalDownArrowProcess"/>
    <dgm:cxn modelId="{18FD66C2-7562-465F-AB59-57E2DFB9A08C}" type="presParOf" srcId="{88B8A15C-8F89-40AD-9C7A-A55930E2B27F}" destId="{7E8BFE70-1DED-409D-8824-A5DFCD06B5FB}" srcOrd="4" destOrd="0" presId="urn:microsoft.com/office/officeart/2016/7/layout/VerticalDownArrowProcess"/>
    <dgm:cxn modelId="{53E5860B-8383-4F5D-B053-BF18C8A2DAE6}" type="presParOf" srcId="{7E8BFE70-1DED-409D-8824-A5DFCD06B5FB}" destId="{734D77B2-7503-4F04-A3C5-A5281AA74626}" srcOrd="0" destOrd="0" presId="urn:microsoft.com/office/officeart/2016/7/layout/VerticalDownArrowProcess"/>
    <dgm:cxn modelId="{CF0997DF-1140-4D01-8D68-4A62E9B73DCF}" type="presParOf" srcId="{7E8BFE70-1DED-409D-8824-A5DFCD06B5FB}" destId="{47BF995C-F7F8-4645-A4E0-BF4DED9F5C00}" srcOrd="1" destOrd="0" presId="urn:microsoft.com/office/officeart/2016/7/layout/VerticalDownArrowProcess"/>
    <dgm:cxn modelId="{03095247-74BB-40DA-B884-5A51B8EAB107}" type="presParOf" srcId="{7E8BFE70-1DED-409D-8824-A5DFCD06B5FB}" destId="{248EB693-C174-41DA-AFE7-E70E4091377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F2228-DD6A-46AD-85F4-F6A50D4DC38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9086D2-911A-4507-856A-6D1E54AEFCBE}">
      <dgm:prSet custT="1"/>
      <dgm:spPr/>
      <dgm:t>
        <a:bodyPr/>
        <a:lstStyle/>
        <a:p>
          <a:r>
            <a:rPr lang="en-US" sz="2000" b="1" dirty="0"/>
            <a:t>1.) Ensure pilots have been completed and new services established </a:t>
          </a:r>
        </a:p>
      </dgm:t>
      <dgm:extLst>
        <a:ext uri="{E40237B7-FDA0-4F09-8148-C483321AD2D9}">
          <dgm14:cNvPr xmlns:dgm14="http://schemas.microsoft.com/office/drawing/2010/diagram" id="0" name="" descr="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&#10;"/>
        </a:ext>
      </dgm:extLst>
    </dgm:pt>
    <dgm:pt modelId="{4A790A0D-B311-479D-B344-AF944549B2B0}" type="parTrans" cxnId="{EBB051EA-EBAA-4923-9957-F02E56D07409}">
      <dgm:prSet/>
      <dgm:spPr/>
      <dgm:t>
        <a:bodyPr/>
        <a:lstStyle/>
        <a:p>
          <a:endParaRPr lang="en-US"/>
        </a:p>
      </dgm:t>
    </dgm:pt>
    <dgm:pt modelId="{398C23DF-5B62-43D5-92D1-18B20D092096}" type="sibTrans" cxnId="{EBB051EA-EBAA-4923-9957-F02E56D07409}">
      <dgm:prSet/>
      <dgm:spPr/>
      <dgm:t>
        <a:bodyPr/>
        <a:lstStyle/>
        <a:p>
          <a:endParaRPr lang="en-US"/>
        </a:p>
      </dgm:t>
    </dgm:pt>
    <dgm:pt modelId="{665E6749-592F-49FC-96FD-E41D9A8C9C5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b="1" dirty="0"/>
            <a:t>2.) Ensure personnel is in place. (employment, wrap-around &amp; case management) </a:t>
          </a:r>
        </a:p>
      </dgm:t>
      <dgm:extLst>
        <a:ext uri="{E40237B7-FDA0-4F09-8148-C483321AD2D9}">
          <dgm14:cNvPr xmlns:dgm14="http://schemas.microsoft.com/office/drawing/2010/diagram" id="0" name="" descr="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&#10;"/>
        </a:ext>
      </dgm:extLst>
    </dgm:pt>
    <dgm:pt modelId="{03F9A60F-BBC3-4B2B-A158-6E96FF19D445}" type="parTrans" cxnId="{28758167-08A3-4052-A793-CB6D6B49F667}">
      <dgm:prSet/>
      <dgm:spPr/>
      <dgm:t>
        <a:bodyPr/>
        <a:lstStyle/>
        <a:p>
          <a:endParaRPr lang="en-US"/>
        </a:p>
      </dgm:t>
    </dgm:pt>
    <dgm:pt modelId="{6DB3A615-9334-434F-B398-B1870D9FE7D2}" type="sibTrans" cxnId="{28758167-08A3-4052-A793-CB6D6B49F667}">
      <dgm:prSet/>
      <dgm:spPr/>
      <dgm:t>
        <a:bodyPr/>
        <a:lstStyle/>
        <a:p>
          <a:endParaRPr lang="en-US"/>
        </a:p>
      </dgm:t>
    </dgm:pt>
    <dgm:pt modelId="{E9B8B9B9-2FDC-4FB7-BF7C-E6E27527776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/>
            <a:t>3.) Close the “front door” to referrals to 100% facility-based services</a:t>
          </a:r>
        </a:p>
      </dgm:t>
      <dgm:extLst>
        <a:ext uri="{E40237B7-FDA0-4F09-8148-C483321AD2D9}">
          <dgm14:cNvPr xmlns:dgm14="http://schemas.microsoft.com/office/drawing/2010/diagram" id="0" name="" descr="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&#10;"/>
        </a:ext>
      </dgm:extLst>
    </dgm:pt>
    <dgm:pt modelId="{A1917271-F7D1-4EEE-9F49-EDED0343679D}" type="parTrans" cxnId="{3A70F44A-2DF3-4E42-A509-17F41BEE1AB5}">
      <dgm:prSet/>
      <dgm:spPr/>
      <dgm:t>
        <a:bodyPr/>
        <a:lstStyle/>
        <a:p>
          <a:endParaRPr lang="en-US"/>
        </a:p>
      </dgm:t>
    </dgm:pt>
    <dgm:pt modelId="{67C6062C-CA2A-42E3-AEB7-E42CA707E41F}" type="sibTrans" cxnId="{3A70F44A-2DF3-4E42-A509-17F41BEE1AB5}">
      <dgm:prSet/>
      <dgm:spPr/>
      <dgm:t>
        <a:bodyPr/>
        <a:lstStyle/>
        <a:p>
          <a:endParaRPr lang="en-US"/>
        </a:p>
      </dgm:t>
    </dgm:pt>
    <dgm:pt modelId="{38154DBC-C69D-48AD-BA9C-ABEA308EE75D}">
      <dgm:prSet custT="1"/>
      <dgm:spPr/>
      <dgm:t>
        <a:bodyPr/>
        <a:lstStyle/>
        <a:p>
          <a:r>
            <a:rPr lang="en-US" sz="2000" b="1" dirty="0"/>
            <a:t>4.) Set dates and hard numbers for transition (X #  into CBDS  or CIE)</a:t>
          </a:r>
        </a:p>
      </dgm:t>
      <dgm:extLst>
        <a:ext uri="{E40237B7-FDA0-4F09-8148-C483321AD2D9}">
          <dgm14:cNvPr xmlns:dgm14="http://schemas.microsoft.com/office/drawing/2010/diagram" id="0" name="" descr="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&#10;"/>
        </a:ext>
      </dgm:extLst>
    </dgm:pt>
    <dgm:pt modelId="{1E405470-AF6A-4816-869B-51EA372EC96A}" type="parTrans" cxnId="{FE23542E-AF01-4281-A0E2-A9475FED3B92}">
      <dgm:prSet/>
      <dgm:spPr/>
      <dgm:t>
        <a:bodyPr/>
        <a:lstStyle/>
        <a:p>
          <a:endParaRPr lang="en-US"/>
        </a:p>
      </dgm:t>
    </dgm:pt>
    <dgm:pt modelId="{75029F2D-5BB7-4907-B43E-319B98AEE637}" type="sibTrans" cxnId="{FE23542E-AF01-4281-A0E2-A9475FED3B92}">
      <dgm:prSet/>
      <dgm:spPr/>
      <dgm:t>
        <a:bodyPr/>
        <a:lstStyle/>
        <a:p>
          <a:endParaRPr lang="en-US"/>
        </a:p>
      </dgm:t>
    </dgm:pt>
    <dgm:pt modelId="{E2E708AC-595C-4BF4-BAF4-D6D97AB9A68E}">
      <dgm:prSet custT="1"/>
      <dgm:spPr/>
      <dgm:t>
        <a:bodyPr/>
        <a:lstStyle/>
        <a:p>
          <a:r>
            <a:rPr lang="en-US" sz="2000" b="1" dirty="0"/>
            <a:t>5.) Begin working w/ Support coordination for funding for CBDS or referral process to ADRS for employment  </a:t>
          </a:r>
        </a:p>
      </dgm:t>
      <dgm:extLst>
        <a:ext uri="{E40237B7-FDA0-4F09-8148-C483321AD2D9}">
          <dgm14:cNvPr xmlns:dgm14="http://schemas.microsoft.com/office/drawing/2010/diagram" id="0" name="" descr="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&#10;"/>
        </a:ext>
      </dgm:extLst>
    </dgm:pt>
    <dgm:pt modelId="{EF1184A8-7B89-4C0E-96E1-F14A97ED5481}" type="parTrans" cxnId="{881B5856-438F-451D-8CA3-194ADF49CE6F}">
      <dgm:prSet/>
      <dgm:spPr/>
      <dgm:t>
        <a:bodyPr/>
        <a:lstStyle/>
        <a:p>
          <a:endParaRPr lang="en-US"/>
        </a:p>
      </dgm:t>
    </dgm:pt>
    <dgm:pt modelId="{EE9E673C-7544-4D61-AEBA-11F3BD4CAA19}" type="sibTrans" cxnId="{881B5856-438F-451D-8CA3-194ADF49CE6F}">
      <dgm:prSet/>
      <dgm:spPr/>
      <dgm:t>
        <a:bodyPr/>
        <a:lstStyle/>
        <a:p>
          <a:endParaRPr lang="en-US"/>
        </a:p>
      </dgm:t>
    </dgm:pt>
    <dgm:pt modelId="{5062C852-0A3C-4FFA-BFFD-BF3154048E8F}">
      <dgm:prSet custT="1"/>
      <dgm:spPr/>
      <dgm:t>
        <a:bodyPr/>
        <a:lstStyle/>
        <a:p>
          <a:endParaRPr lang="en-US" sz="1500" dirty="0"/>
        </a:p>
        <a:p>
          <a:r>
            <a:rPr lang="en-US" sz="2000" b="1" dirty="0"/>
            <a:t>6.) Begin planning for wrap-around support for those who are working , if required </a:t>
          </a:r>
        </a:p>
        <a:p>
          <a:endParaRPr lang="en-US" sz="1500" dirty="0"/>
        </a:p>
        <a:p>
          <a:endParaRPr lang="en-US" sz="1500" dirty="0"/>
        </a:p>
      </dgm:t>
      <dgm:extLst>
        <a:ext uri="{E40237B7-FDA0-4F09-8148-C483321AD2D9}">
          <dgm14:cNvPr xmlns:dgm14="http://schemas.microsoft.com/office/drawing/2010/diagram" id="0" name="" descr="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&#10;"/>
        </a:ext>
      </dgm:extLst>
    </dgm:pt>
    <dgm:pt modelId="{0E098F24-E98C-4004-A9A1-45F25F969FB4}" type="parTrans" cxnId="{C4F0E060-7106-446E-9698-459940900F65}">
      <dgm:prSet/>
      <dgm:spPr/>
      <dgm:t>
        <a:bodyPr/>
        <a:lstStyle/>
        <a:p>
          <a:endParaRPr lang="en-US"/>
        </a:p>
      </dgm:t>
    </dgm:pt>
    <dgm:pt modelId="{DBFCC522-2B05-4D65-AEC7-B23241138544}" type="sibTrans" cxnId="{C4F0E060-7106-446E-9698-459940900F65}">
      <dgm:prSet/>
      <dgm:spPr/>
      <dgm:t>
        <a:bodyPr/>
        <a:lstStyle/>
        <a:p>
          <a:endParaRPr lang="en-US"/>
        </a:p>
      </dgm:t>
    </dgm:pt>
    <dgm:pt modelId="{B0F9AD60-500B-4C4C-8599-565DA3FB9CBC}" type="pres">
      <dgm:prSet presAssocID="{D1AF2228-DD6A-46AD-85F4-F6A50D4DC38D}" presName="Name0" presStyleCnt="0">
        <dgm:presLayoutVars>
          <dgm:dir/>
          <dgm:resizeHandles val="exact"/>
        </dgm:presLayoutVars>
      </dgm:prSet>
      <dgm:spPr/>
    </dgm:pt>
    <dgm:pt modelId="{B2C8503D-22C4-4CEC-88D9-C6198D59FC7C}" type="pres">
      <dgm:prSet presAssocID="{A59086D2-911A-4507-856A-6D1E54AEFCBE}" presName="node" presStyleLbl="node1" presStyleIdx="0" presStyleCnt="6">
        <dgm:presLayoutVars>
          <dgm:bulletEnabled val="1"/>
        </dgm:presLayoutVars>
      </dgm:prSet>
      <dgm:spPr/>
    </dgm:pt>
    <dgm:pt modelId="{37F571DA-3295-4A26-8E38-5A7757C0CA21}" type="pres">
      <dgm:prSet presAssocID="{398C23DF-5B62-43D5-92D1-18B20D092096}" presName="sibTrans" presStyleLbl="sibTrans1D1" presStyleIdx="0" presStyleCnt="5"/>
      <dgm:spPr/>
    </dgm:pt>
    <dgm:pt modelId="{60EB97EA-CD26-41A0-8A0E-89E086CF60C3}" type="pres">
      <dgm:prSet presAssocID="{398C23DF-5B62-43D5-92D1-18B20D092096}" presName="connectorText" presStyleLbl="sibTrans1D1" presStyleIdx="0" presStyleCnt="5"/>
      <dgm:spPr/>
    </dgm:pt>
    <dgm:pt modelId="{4F322774-6387-4A3A-AC63-10A99FEA8185}" type="pres">
      <dgm:prSet presAssocID="{665E6749-592F-49FC-96FD-E41D9A8C9C5F}" presName="node" presStyleLbl="node1" presStyleIdx="1" presStyleCnt="6">
        <dgm:presLayoutVars>
          <dgm:bulletEnabled val="1"/>
        </dgm:presLayoutVars>
      </dgm:prSet>
      <dgm:spPr/>
    </dgm:pt>
    <dgm:pt modelId="{5F46582D-6C63-40B7-8D53-388CFC9B7A77}" type="pres">
      <dgm:prSet presAssocID="{6DB3A615-9334-434F-B398-B1870D9FE7D2}" presName="sibTrans" presStyleLbl="sibTrans1D1" presStyleIdx="1" presStyleCnt="5"/>
      <dgm:spPr/>
    </dgm:pt>
    <dgm:pt modelId="{F54EF20A-824D-46A3-B1C6-F4983574E372}" type="pres">
      <dgm:prSet presAssocID="{6DB3A615-9334-434F-B398-B1870D9FE7D2}" presName="connectorText" presStyleLbl="sibTrans1D1" presStyleIdx="1" presStyleCnt="5"/>
      <dgm:spPr/>
    </dgm:pt>
    <dgm:pt modelId="{809A252D-5CE4-411F-891E-C1542CB3255F}" type="pres">
      <dgm:prSet presAssocID="{E9B8B9B9-2FDC-4FB7-BF7C-E6E27527776B}" presName="node" presStyleLbl="node1" presStyleIdx="2" presStyleCnt="6">
        <dgm:presLayoutVars>
          <dgm:bulletEnabled val="1"/>
        </dgm:presLayoutVars>
      </dgm:prSet>
      <dgm:spPr/>
    </dgm:pt>
    <dgm:pt modelId="{1014821D-48F1-4A20-96F9-C02BBBEF4F06}" type="pres">
      <dgm:prSet presAssocID="{67C6062C-CA2A-42E3-AEB7-E42CA707E41F}" presName="sibTrans" presStyleLbl="sibTrans1D1" presStyleIdx="2" presStyleCnt="5"/>
      <dgm:spPr/>
    </dgm:pt>
    <dgm:pt modelId="{088D83CA-F610-4ACE-BFCF-55F3DB54D1F8}" type="pres">
      <dgm:prSet presAssocID="{67C6062C-CA2A-42E3-AEB7-E42CA707E41F}" presName="connectorText" presStyleLbl="sibTrans1D1" presStyleIdx="2" presStyleCnt="5"/>
      <dgm:spPr/>
    </dgm:pt>
    <dgm:pt modelId="{38B3FFA7-C817-4EF1-8E75-33AD595A6CF7}" type="pres">
      <dgm:prSet presAssocID="{38154DBC-C69D-48AD-BA9C-ABEA308EE75D}" presName="node" presStyleLbl="node1" presStyleIdx="3" presStyleCnt="6">
        <dgm:presLayoutVars>
          <dgm:bulletEnabled val="1"/>
        </dgm:presLayoutVars>
      </dgm:prSet>
      <dgm:spPr/>
    </dgm:pt>
    <dgm:pt modelId="{4984A600-2E96-4A02-8AEA-3B19242E36D0}" type="pres">
      <dgm:prSet presAssocID="{75029F2D-5BB7-4907-B43E-319B98AEE637}" presName="sibTrans" presStyleLbl="sibTrans1D1" presStyleIdx="3" presStyleCnt="5"/>
      <dgm:spPr/>
    </dgm:pt>
    <dgm:pt modelId="{25495EFF-C0AC-461F-B3B4-78AC07490FA0}" type="pres">
      <dgm:prSet presAssocID="{75029F2D-5BB7-4907-B43E-319B98AEE637}" presName="connectorText" presStyleLbl="sibTrans1D1" presStyleIdx="3" presStyleCnt="5"/>
      <dgm:spPr/>
    </dgm:pt>
    <dgm:pt modelId="{48CBC56B-7A8C-4EFB-82E7-1F93ADC72D2D}" type="pres">
      <dgm:prSet presAssocID="{E2E708AC-595C-4BF4-BAF4-D6D97AB9A68E}" presName="node" presStyleLbl="node1" presStyleIdx="4" presStyleCnt="6">
        <dgm:presLayoutVars>
          <dgm:bulletEnabled val="1"/>
        </dgm:presLayoutVars>
      </dgm:prSet>
      <dgm:spPr/>
    </dgm:pt>
    <dgm:pt modelId="{54B2A3FD-69B4-4605-99D7-5DF80C47464A}" type="pres">
      <dgm:prSet presAssocID="{EE9E673C-7544-4D61-AEBA-11F3BD4CAA19}" presName="sibTrans" presStyleLbl="sibTrans1D1" presStyleIdx="4" presStyleCnt="5"/>
      <dgm:spPr/>
    </dgm:pt>
    <dgm:pt modelId="{5D9A9352-EBBB-48D6-A064-7F35301434CD}" type="pres">
      <dgm:prSet presAssocID="{EE9E673C-7544-4D61-AEBA-11F3BD4CAA19}" presName="connectorText" presStyleLbl="sibTrans1D1" presStyleIdx="4" presStyleCnt="5"/>
      <dgm:spPr/>
    </dgm:pt>
    <dgm:pt modelId="{714F4DDB-15F6-4253-B831-0D68787CDA1E}" type="pres">
      <dgm:prSet presAssocID="{5062C852-0A3C-4FFA-BFFD-BF3154048E8F}" presName="node" presStyleLbl="node1" presStyleIdx="5" presStyleCnt="6">
        <dgm:presLayoutVars>
          <dgm:bulletEnabled val="1"/>
        </dgm:presLayoutVars>
      </dgm:prSet>
      <dgm:spPr/>
    </dgm:pt>
  </dgm:ptLst>
  <dgm:cxnLst>
    <dgm:cxn modelId="{725F651A-A50F-413E-BE47-B9F57B507048}" type="presOf" srcId="{665E6749-592F-49FC-96FD-E41D9A8C9C5F}" destId="{4F322774-6387-4A3A-AC63-10A99FEA8185}" srcOrd="0" destOrd="0" presId="urn:microsoft.com/office/officeart/2016/7/layout/RepeatingBendingProcessNew"/>
    <dgm:cxn modelId="{8516E11D-A553-468C-A4C3-C385AFDF6BBC}" type="presOf" srcId="{38154DBC-C69D-48AD-BA9C-ABEA308EE75D}" destId="{38B3FFA7-C817-4EF1-8E75-33AD595A6CF7}" srcOrd="0" destOrd="0" presId="urn:microsoft.com/office/officeart/2016/7/layout/RepeatingBendingProcessNew"/>
    <dgm:cxn modelId="{CA99C326-3A20-412E-B61F-E80233331E06}" type="presOf" srcId="{398C23DF-5B62-43D5-92D1-18B20D092096}" destId="{37F571DA-3295-4A26-8E38-5A7757C0CA21}" srcOrd="0" destOrd="0" presId="urn:microsoft.com/office/officeart/2016/7/layout/RepeatingBendingProcessNew"/>
    <dgm:cxn modelId="{FE23542E-AF01-4281-A0E2-A9475FED3B92}" srcId="{D1AF2228-DD6A-46AD-85F4-F6A50D4DC38D}" destId="{38154DBC-C69D-48AD-BA9C-ABEA308EE75D}" srcOrd="3" destOrd="0" parTransId="{1E405470-AF6A-4816-869B-51EA372EC96A}" sibTransId="{75029F2D-5BB7-4907-B43E-319B98AEE637}"/>
    <dgm:cxn modelId="{2264C83A-6CDC-4604-A60D-4F33B9D85143}" type="presOf" srcId="{6DB3A615-9334-434F-B398-B1870D9FE7D2}" destId="{5F46582D-6C63-40B7-8D53-388CFC9B7A77}" srcOrd="0" destOrd="0" presId="urn:microsoft.com/office/officeart/2016/7/layout/RepeatingBendingProcessNew"/>
    <dgm:cxn modelId="{D51C1E5F-D077-45F5-BF13-8EFA16E5E17E}" type="presOf" srcId="{398C23DF-5B62-43D5-92D1-18B20D092096}" destId="{60EB97EA-CD26-41A0-8A0E-89E086CF60C3}" srcOrd="1" destOrd="0" presId="urn:microsoft.com/office/officeart/2016/7/layout/RepeatingBendingProcessNew"/>
    <dgm:cxn modelId="{C4F0E060-7106-446E-9698-459940900F65}" srcId="{D1AF2228-DD6A-46AD-85F4-F6A50D4DC38D}" destId="{5062C852-0A3C-4FFA-BFFD-BF3154048E8F}" srcOrd="5" destOrd="0" parTransId="{0E098F24-E98C-4004-A9A1-45F25F969FB4}" sibTransId="{DBFCC522-2B05-4D65-AEC7-B23241138544}"/>
    <dgm:cxn modelId="{28758167-08A3-4052-A793-CB6D6B49F667}" srcId="{D1AF2228-DD6A-46AD-85F4-F6A50D4DC38D}" destId="{665E6749-592F-49FC-96FD-E41D9A8C9C5F}" srcOrd="1" destOrd="0" parTransId="{03F9A60F-BBC3-4B2B-A158-6E96FF19D445}" sibTransId="{6DB3A615-9334-434F-B398-B1870D9FE7D2}"/>
    <dgm:cxn modelId="{3A70F44A-2DF3-4E42-A509-17F41BEE1AB5}" srcId="{D1AF2228-DD6A-46AD-85F4-F6A50D4DC38D}" destId="{E9B8B9B9-2FDC-4FB7-BF7C-E6E27527776B}" srcOrd="2" destOrd="0" parTransId="{A1917271-F7D1-4EEE-9F49-EDED0343679D}" sibTransId="{67C6062C-CA2A-42E3-AEB7-E42CA707E41F}"/>
    <dgm:cxn modelId="{881B5856-438F-451D-8CA3-194ADF49CE6F}" srcId="{D1AF2228-DD6A-46AD-85F4-F6A50D4DC38D}" destId="{E2E708AC-595C-4BF4-BAF4-D6D97AB9A68E}" srcOrd="4" destOrd="0" parTransId="{EF1184A8-7B89-4C0E-96E1-F14A97ED5481}" sibTransId="{EE9E673C-7544-4D61-AEBA-11F3BD4CAA19}"/>
    <dgm:cxn modelId="{FFAAC677-3515-47B0-842F-FC083919A212}" type="presOf" srcId="{67C6062C-CA2A-42E3-AEB7-E42CA707E41F}" destId="{088D83CA-F610-4ACE-BFCF-55F3DB54D1F8}" srcOrd="1" destOrd="0" presId="urn:microsoft.com/office/officeart/2016/7/layout/RepeatingBendingProcessNew"/>
    <dgm:cxn modelId="{AC0045A9-F7D6-49D4-BF98-9C582620D1E8}" type="presOf" srcId="{EE9E673C-7544-4D61-AEBA-11F3BD4CAA19}" destId="{5D9A9352-EBBB-48D6-A064-7F35301434CD}" srcOrd="1" destOrd="0" presId="urn:microsoft.com/office/officeart/2016/7/layout/RepeatingBendingProcessNew"/>
    <dgm:cxn modelId="{597BAEA9-E671-4C01-8FA1-528CF1742951}" type="presOf" srcId="{67C6062C-CA2A-42E3-AEB7-E42CA707E41F}" destId="{1014821D-48F1-4A20-96F9-C02BBBEF4F06}" srcOrd="0" destOrd="0" presId="urn:microsoft.com/office/officeart/2016/7/layout/RepeatingBendingProcessNew"/>
    <dgm:cxn modelId="{BB9EF9AF-9606-45A9-B45C-E3E029E80791}" type="presOf" srcId="{EE9E673C-7544-4D61-AEBA-11F3BD4CAA19}" destId="{54B2A3FD-69B4-4605-99D7-5DF80C47464A}" srcOrd="0" destOrd="0" presId="urn:microsoft.com/office/officeart/2016/7/layout/RepeatingBendingProcessNew"/>
    <dgm:cxn modelId="{43F275BC-0D80-49F6-AFE3-988CBA8ADBD9}" type="presOf" srcId="{D1AF2228-DD6A-46AD-85F4-F6A50D4DC38D}" destId="{B0F9AD60-500B-4C4C-8599-565DA3FB9CBC}" srcOrd="0" destOrd="0" presId="urn:microsoft.com/office/officeart/2016/7/layout/RepeatingBendingProcessNew"/>
    <dgm:cxn modelId="{93054CC4-5335-40DD-8B1D-BC020C69A2B5}" type="presOf" srcId="{E2E708AC-595C-4BF4-BAF4-D6D97AB9A68E}" destId="{48CBC56B-7A8C-4EFB-82E7-1F93ADC72D2D}" srcOrd="0" destOrd="0" presId="urn:microsoft.com/office/officeart/2016/7/layout/RepeatingBendingProcessNew"/>
    <dgm:cxn modelId="{B4E45BC6-F85D-457B-B64D-B63EE23E5F59}" type="presOf" srcId="{E9B8B9B9-2FDC-4FB7-BF7C-E6E27527776B}" destId="{809A252D-5CE4-411F-891E-C1542CB3255F}" srcOrd="0" destOrd="0" presId="urn:microsoft.com/office/officeart/2016/7/layout/RepeatingBendingProcessNew"/>
    <dgm:cxn modelId="{F2CBA6C8-9A40-4959-B575-3CAE56203E55}" type="presOf" srcId="{75029F2D-5BB7-4907-B43E-319B98AEE637}" destId="{25495EFF-C0AC-461F-B3B4-78AC07490FA0}" srcOrd="1" destOrd="0" presId="urn:microsoft.com/office/officeart/2016/7/layout/RepeatingBendingProcessNew"/>
    <dgm:cxn modelId="{753B95D0-C492-446F-B1FA-AF3E1E3EA39B}" type="presOf" srcId="{75029F2D-5BB7-4907-B43E-319B98AEE637}" destId="{4984A600-2E96-4A02-8AEA-3B19242E36D0}" srcOrd="0" destOrd="0" presId="urn:microsoft.com/office/officeart/2016/7/layout/RepeatingBendingProcessNew"/>
    <dgm:cxn modelId="{3A433ADF-2E2C-4287-92AF-9D7EC3A3EF3C}" type="presOf" srcId="{5062C852-0A3C-4FFA-BFFD-BF3154048E8F}" destId="{714F4DDB-15F6-4253-B831-0D68787CDA1E}" srcOrd="0" destOrd="0" presId="urn:microsoft.com/office/officeart/2016/7/layout/RepeatingBendingProcessNew"/>
    <dgm:cxn modelId="{EBB051EA-EBAA-4923-9957-F02E56D07409}" srcId="{D1AF2228-DD6A-46AD-85F4-F6A50D4DC38D}" destId="{A59086D2-911A-4507-856A-6D1E54AEFCBE}" srcOrd="0" destOrd="0" parTransId="{4A790A0D-B311-479D-B344-AF944549B2B0}" sibTransId="{398C23DF-5B62-43D5-92D1-18B20D092096}"/>
    <dgm:cxn modelId="{A05706FA-32A9-4CA8-9451-CEF0FB2E6697}" type="presOf" srcId="{A59086D2-911A-4507-856A-6D1E54AEFCBE}" destId="{B2C8503D-22C4-4CEC-88D9-C6198D59FC7C}" srcOrd="0" destOrd="0" presId="urn:microsoft.com/office/officeart/2016/7/layout/RepeatingBendingProcessNew"/>
    <dgm:cxn modelId="{CD587DFA-B9CE-4BB0-991F-6B594420D6FC}" type="presOf" srcId="{6DB3A615-9334-434F-B398-B1870D9FE7D2}" destId="{F54EF20A-824D-46A3-B1C6-F4983574E372}" srcOrd="1" destOrd="0" presId="urn:microsoft.com/office/officeart/2016/7/layout/RepeatingBendingProcessNew"/>
    <dgm:cxn modelId="{4A2C0F86-DD62-48DA-A86C-7A7C3C925B15}" type="presParOf" srcId="{B0F9AD60-500B-4C4C-8599-565DA3FB9CBC}" destId="{B2C8503D-22C4-4CEC-88D9-C6198D59FC7C}" srcOrd="0" destOrd="0" presId="urn:microsoft.com/office/officeart/2016/7/layout/RepeatingBendingProcessNew"/>
    <dgm:cxn modelId="{01AB37A1-A2E5-45D1-8BD9-E8EEC019E837}" type="presParOf" srcId="{B0F9AD60-500B-4C4C-8599-565DA3FB9CBC}" destId="{37F571DA-3295-4A26-8E38-5A7757C0CA21}" srcOrd="1" destOrd="0" presId="urn:microsoft.com/office/officeart/2016/7/layout/RepeatingBendingProcessNew"/>
    <dgm:cxn modelId="{73FE2744-F870-4BF2-A489-5C5BAB6FECA9}" type="presParOf" srcId="{37F571DA-3295-4A26-8E38-5A7757C0CA21}" destId="{60EB97EA-CD26-41A0-8A0E-89E086CF60C3}" srcOrd="0" destOrd="0" presId="urn:microsoft.com/office/officeart/2016/7/layout/RepeatingBendingProcessNew"/>
    <dgm:cxn modelId="{D9DA36CF-73B5-4380-A515-F6E33BD4C06C}" type="presParOf" srcId="{B0F9AD60-500B-4C4C-8599-565DA3FB9CBC}" destId="{4F322774-6387-4A3A-AC63-10A99FEA8185}" srcOrd="2" destOrd="0" presId="urn:microsoft.com/office/officeart/2016/7/layout/RepeatingBendingProcessNew"/>
    <dgm:cxn modelId="{421E4651-D4DB-456B-B02E-AD4B7B5A6F6B}" type="presParOf" srcId="{B0F9AD60-500B-4C4C-8599-565DA3FB9CBC}" destId="{5F46582D-6C63-40B7-8D53-388CFC9B7A77}" srcOrd="3" destOrd="0" presId="urn:microsoft.com/office/officeart/2016/7/layout/RepeatingBendingProcessNew"/>
    <dgm:cxn modelId="{1049780E-FE78-49FE-9487-ED688376B3FB}" type="presParOf" srcId="{5F46582D-6C63-40B7-8D53-388CFC9B7A77}" destId="{F54EF20A-824D-46A3-B1C6-F4983574E372}" srcOrd="0" destOrd="0" presId="urn:microsoft.com/office/officeart/2016/7/layout/RepeatingBendingProcessNew"/>
    <dgm:cxn modelId="{CB5485B4-15C5-4638-9820-2F5F62A0BBE1}" type="presParOf" srcId="{B0F9AD60-500B-4C4C-8599-565DA3FB9CBC}" destId="{809A252D-5CE4-411F-891E-C1542CB3255F}" srcOrd="4" destOrd="0" presId="urn:microsoft.com/office/officeart/2016/7/layout/RepeatingBendingProcessNew"/>
    <dgm:cxn modelId="{EAC8B966-19B6-4DEC-8CCA-3819AFDDD8B7}" type="presParOf" srcId="{B0F9AD60-500B-4C4C-8599-565DA3FB9CBC}" destId="{1014821D-48F1-4A20-96F9-C02BBBEF4F06}" srcOrd="5" destOrd="0" presId="urn:microsoft.com/office/officeart/2016/7/layout/RepeatingBendingProcessNew"/>
    <dgm:cxn modelId="{E7630661-E19B-4AB2-A546-277E73FDD715}" type="presParOf" srcId="{1014821D-48F1-4A20-96F9-C02BBBEF4F06}" destId="{088D83CA-F610-4ACE-BFCF-55F3DB54D1F8}" srcOrd="0" destOrd="0" presId="urn:microsoft.com/office/officeart/2016/7/layout/RepeatingBendingProcessNew"/>
    <dgm:cxn modelId="{5B3A8E25-E6AC-4CF6-8D35-817875FE74CD}" type="presParOf" srcId="{B0F9AD60-500B-4C4C-8599-565DA3FB9CBC}" destId="{38B3FFA7-C817-4EF1-8E75-33AD595A6CF7}" srcOrd="6" destOrd="0" presId="urn:microsoft.com/office/officeart/2016/7/layout/RepeatingBendingProcessNew"/>
    <dgm:cxn modelId="{98A973C0-26E4-484B-BD87-C13C35D6D89F}" type="presParOf" srcId="{B0F9AD60-500B-4C4C-8599-565DA3FB9CBC}" destId="{4984A600-2E96-4A02-8AEA-3B19242E36D0}" srcOrd="7" destOrd="0" presId="urn:microsoft.com/office/officeart/2016/7/layout/RepeatingBendingProcessNew"/>
    <dgm:cxn modelId="{47BB5A4A-4E53-4285-B43C-56255734D076}" type="presParOf" srcId="{4984A600-2E96-4A02-8AEA-3B19242E36D0}" destId="{25495EFF-C0AC-461F-B3B4-78AC07490FA0}" srcOrd="0" destOrd="0" presId="urn:microsoft.com/office/officeart/2016/7/layout/RepeatingBendingProcessNew"/>
    <dgm:cxn modelId="{1E23618E-804E-4FBA-AC2E-2B112314C2B8}" type="presParOf" srcId="{B0F9AD60-500B-4C4C-8599-565DA3FB9CBC}" destId="{48CBC56B-7A8C-4EFB-82E7-1F93ADC72D2D}" srcOrd="8" destOrd="0" presId="urn:microsoft.com/office/officeart/2016/7/layout/RepeatingBendingProcessNew"/>
    <dgm:cxn modelId="{481E8274-038E-4D1F-9342-457E67447E90}" type="presParOf" srcId="{B0F9AD60-500B-4C4C-8599-565DA3FB9CBC}" destId="{54B2A3FD-69B4-4605-99D7-5DF80C47464A}" srcOrd="9" destOrd="0" presId="urn:microsoft.com/office/officeart/2016/7/layout/RepeatingBendingProcessNew"/>
    <dgm:cxn modelId="{66F33A44-F06E-4603-B9AE-1D5F0A98EC0A}" type="presParOf" srcId="{54B2A3FD-69B4-4605-99D7-5DF80C47464A}" destId="{5D9A9352-EBBB-48D6-A064-7F35301434CD}" srcOrd="0" destOrd="0" presId="urn:microsoft.com/office/officeart/2016/7/layout/RepeatingBendingProcessNew"/>
    <dgm:cxn modelId="{70ACA9C2-1E96-4DF3-A7E4-1EC919D9ACA1}" type="presParOf" srcId="{B0F9AD60-500B-4C4C-8599-565DA3FB9CBC}" destId="{714F4DDB-15F6-4253-B831-0D68787CDA1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717EF-DD8C-493E-8103-79C02CA10AC6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46C6B6-5C4A-46BC-B36C-760488FB0D9C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Some quicker placements possible - May be able to make placements sooner with people with fewer challenges to employment</a:t>
          </a:r>
        </a:p>
      </dgm:t>
      <dgm:extLst>
        <a:ext uri="{E40237B7-FDA0-4F09-8148-C483321AD2D9}">
          <dgm14:cNvPr xmlns:dgm14="http://schemas.microsoft.com/office/drawing/2010/diagram" id="0" name="" descr="Some quicker placements - May be able to make placements sooner with people with fewer challenges to employment&#10;Can balance financially  - earning profit with some job seekers and experiencing loss with others&#10;Employment staff experience success more frequently, highly motivating  &#10;&#10;" title="Benefits"/>
        </a:ext>
      </dgm:extLst>
    </dgm:pt>
    <dgm:pt modelId="{666E7AFA-1A22-41F5-94D8-89F4BE2FA514}" type="parTrans" cxnId="{AF1F9935-C0A8-4D7C-BEFD-FA13B1757A93}">
      <dgm:prSet/>
      <dgm:spPr/>
      <dgm:t>
        <a:bodyPr/>
        <a:lstStyle/>
        <a:p>
          <a:endParaRPr lang="en-US"/>
        </a:p>
      </dgm:t>
    </dgm:pt>
    <dgm:pt modelId="{66CE898C-0E1D-4363-95BD-E69989A1E7D7}" type="sibTrans" cxnId="{AF1F9935-C0A8-4D7C-BEFD-FA13B1757A93}">
      <dgm:prSet/>
      <dgm:spPr/>
      <dgm:t>
        <a:bodyPr/>
        <a:lstStyle/>
        <a:p>
          <a:endParaRPr lang="en-US"/>
        </a:p>
      </dgm:t>
    </dgm:pt>
    <dgm:pt modelId="{84DCC086-FFEE-4D24-AB35-3339C79D9AF2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Can balance financially - earning profit with some job seekers and experiencing loss with others</a:t>
          </a:r>
        </a:p>
      </dgm:t>
      <dgm:extLst>
        <a:ext uri="{E40237B7-FDA0-4F09-8148-C483321AD2D9}">
          <dgm14:cNvPr xmlns:dgm14="http://schemas.microsoft.com/office/drawing/2010/diagram" id="0" name="" descr="Some quicker placements - May be able to make placements sooner with people with fewer challenges to employment&#10;Can balance financially  - earning profit with some job seekers and experiencing loss with others&#10;Employment staff experience success more frequently, highly motivating  &#10;&#10;" title="Benefits"/>
        </a:ext>
      </dgm:extLst>
    </dgm:pt>
    <dgm:pt modelId="{78CEDE37-66FD-4D4C-AA67-F165934F43A9}" type="parTrans" cxnId="{C454C841-CEC3-4742-9793-264195E76F80}">
      <dgm:prSet/>
      <dgm:spPr/>
      <dgm:t>
        <a:bodyPr/>
        <a:lstStyle/>
        <a:p>
          <a:endParaRPr lang="en-US"/>
        </a:p>
      </dgm:t>
    </dgm:pt>
    <dgm:pt modelId="{D7BC4788-D00A-4963-8B4B-BD8C3F89B92E}" type="sibTrans" cxnId="{C454C841-CEC3-4742-9793-264195E76F80}">
      <dgm:prSet/>
      <dgm:spPr/>
      <dgm:t>
        <a:bodyPr/>
        <a:lstStyle/>
        <a:p>
          <a:endParaRPr lang="en-US"/>
        </a:p>
      </dgm:t>
    </dgm:pt>
    <dgm:pt modelId="{446936F4-A7E4-484A-8D47-0A5C43E59F1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Employment staff experience success more frequently, highly motivating  </a:t>
          </a:r>
        </a:p>
      </dgm:t>
      <dgm:extLst>
        <a:ext uri="{E40237B7-FDA0-4F09-8148-C483321AD2D9}">
          <dgm14:cNvPr xmlns:dgm14="http://schemas.microsoft.com/office/drawing/2010/diagram" id="0" name="" descr="Some quicker placements - May be able to make placements sooner with people with fewer challenges to employment&#10;Can balance financially  - earning profit with some job seekers and experiencing loss with others&#10;Employment staff experience success more frequently, highly motivating  &#10;&#10;" title="Benefits"/>
        </a:ext>
      </dgm:extLst>
    </dgm:pt>
    <dgm:pt modelId="{E4F364F1-66EF-47D3-8833-76179C030F1E}" type="parTrans" cxnId="{BD3ED751-5198-4D0B-858C-F429548854A0}">
      <dgm:prSet/>
      <dgm:spPr/>
      <dgm:t>
        <a:bodyPr/>
        <a:lstStyle/>
        <a:p>
          <a:endParaRPr lang="en-US"/>
        </a:p>
      </dgm:t>
    </dgm:pt>
    <dgm:pt modelId="{73573DBC-523C-4888-BD18-902559388738}" type="sibTrans" cxnId="{BD3ED751-5198-4D0B-858C-F429548854A0}">
      <dgm:prSet/>
      <dgm:spPr/>
      <dgm:t>
        <a:bodyPr/>
        <a:lstStyle/>
        <a:p>
          <a:endParaRPr lang="en-US"/>
        </a:p>
      </dgm:t>
    </dgm:pt>
    <dgm:pt modelId="{11F46B43-32E2-4D5B-82C8-E6A5C59042F2}">
      <dgm:prSet custT="1"/>
      <dgm:spPr/>
      <dgm:t>
        <a:bodyPr/>
        <a:lstStyle/>
        <a:p>
          <a:r>
            <a:rPr lang="en-US" sz="2400" b="1" dirty="0"/>
            <a:t>Caution!!!  </a:t>
          </a:r>
          <a:r>
            <a:rPr lang="en-US" sz="1900" b="1" dirty="0"/>
            <a:t>- must have means to ensure equitable access to employment services for all</a:t>
          </a:r>
        </a:p>
      </dgm:t>
    </dgm:pt>
    <dgm:pt modelId="{FC0D96C9-B782-4294-96F0-701A4D6D940D}" type="parTrans" cxnId="{C311616D-4833-4774-B6C1-2713C2D4A54D}">
      <dgm:prSet/>
      <dgm:spPr/>
      <dgm:t>
        <a:bodyPr/>
        <a:lstStyle/>
        <a:p>
          <a:endParaRPr lang="en-US"/>
        </a:p>
      </dgm:t>
    </dgm:pt>
    <dgm:pt modelId="{26EBF63F-FF17-48E6-9189-E9D8C342FDE6}" type="sibTrans" cxnId="{C311616D-4833-4774-B6C1-2713C2D4A54D}">
      <dgm:prSet/>
      <dgm:spPr/>
      <dgm:t>
        <a:bodyPr/>
        <a:lstStyle/>
        <a:p>
          <a:endParaRPr lang="en-US"/>
        </a:p>
      </dgm:t>
    </dgm:pt>
    <dgm:pt modelId="{8AB6A588-6B47-4782-91A9-4C3F45BC9508}" type="pres">
      <dgm:prSet presAssocID="{E86717EF-DD8C-493E-8103-79C02CA10AC6}" presName="outerComposite" presStyleCnt="0">
        <dgm:presLayoutVars>
          <dgm:chMax val="5"/>
          <dgm:dir/>
          <dgm:resizeHandles val="exact"/>
        </dgm:presLayoutVars>
      </dgm:prSet>
      <dgm:spPr/>
    </dgm:pt>
    <dgm:pt modelId="{4131349A-5F24-4758-8228-3B7FD6CDAC68}" type="pres">
      <dgm:prSet presAssocID="{E86717EF-DD8C-493E-8103-79C02CA10AC6}" presName="dummyMaxCanvas" presStyleCnt="0">
        <dgm:presLayoutVars/>
      </dgm:prSet>
      <dgm:spPr/>
    </dgm:pt>
    <dgm:pt modelId="{2E0107D3-F2AA-4EC4-9D22-C3F6C0EB72AA}" type="pres">
      <dgm:prSet presAssocID="{E86717EF-DD8C-493E-8103-79C02CA10AC6}" presName="FourNodes_1" presStyleLbl="node1" presStyleIdx="0" presStyleCnt="4">
        <dgm:presLayoutVars>
          <dgm:bulletEnabled val="1"/>
        </dgm:presLayoutVars>
      </dgm:prSet>
      <dgm:spPr/>
    </dgm:pt>
    <dgm:pt modelId="{9902374B-C207-4F10-88AA-3574B2D42230}" type="pres">
      <dgm:prSet presAssocID="{E86717EF-DD8C-493E-8103-79C02CA10AC6}" presName="FourNodes_2" presStyleLbl="node1" presStyleIdx="1" presStyleCnt="4">
        <dgm:presLayoutVars>
          <dgm:bulletEnabled val="1"/>
        </dgm:presLayoutVars>
      </dgm:prSet>
      <dgm:spPr/>
    </dgm:pt>
    <dgm:pt modelId="{0BD1ECE2-88CE-4EC2-A9D4-454C243C96D5}" type="pres">
      <dgm:prSet presAssocID="{E86717EF-DD8C-493E-8103-79C02CA10AC6}" presName="FourNodes_3" presStyleLbl="node1" presStyleIdx="2" presStyleCnt="4">
        <dgm:presLayoutVars>
          <dgm:bulletEnabled val="1"/>
        </dgm:presLayoutVars>
      </dgm:prSet>
      <dgm:spPr/>
    </dgm:pt>
    <dgm:pt modelId="{FE348262-4B89-4607-AF12-35DBD6E7537D}" type="pres">
      <dgm:prSet presAssocID="{E86717EF-DD8C-493E-8103-79C02CA10AC6}" presName="FourNodes_4" presStyleLbl="node1" presStyleIdx="3" presStyleCnt="4">
        <dgm:presLayoutVars>
          <dgm:bulletEnabled val="1"/>
        </dgm:presLayoutVars>
      </dgm:prSet>
      <dgm:spPr/>
    </dgm:pt>
    <dgm:pt modelId="{F17232D0-A7BE-4BB5-A23C-549DDECDD9CA}" type="pres">
      <dgm:prSet presAssocID="{E86717EF-DD8C-493E-8103-79C02CA10AC6}" presName="FourConn_1-2" presStyleLbl="fgAccFollowNode1" presStyleIdx="0" presStyleCnt="3">
        <dgm:presLayoutVars>
          <dgm:bulletEnabled val="1"/>
        </dgm:presLayoutVars>
      </dgm:prSet>
      <dgm:spPr/>
    </dgm:pt>
    <dgm:pt modelId="{347595B6-351B-4AAC-9A56-2C8B83A8326A}" type="pres">
      <dgm:prSet presAssocID="{E86717EF-DD8C-493E-8103-79C02CA10AC6}" presName="FourConn_2-3" presStyleLbl="fgAccFollowNode1" presStyleIdx="1" presStyleCnt="3">
        <dgm:presLayoutVars>
          <dgm:bulletEnabled val="1"/>
        </dgm:presLayoutVars>
      </dgm:prSet>
      <dgm:spPr/>
    </dgm:pt>
    <dgm:pt modelId="{FF2AB709-2B1F-4DE3-BB27-6D5094490013}" type="pres">
      <dgm:prSet presAssocID="{E86717EF-DD8C-493E-8103-79C02CA10AC6}" presName="FourConn_3-4" presStyleLbl="fgAccFollowNode1" presStyleIdx="2" presStyleCnt="3">
        <dgm:presLayoutVars>
          <dgm:bulletEnabled val="1"/>
        </dgm:presLayoutVars>
      </dgm:prSet>
      <dgm:spPr/>
    </dgm:pt>
    <dgm:pt modelId="{4D37E457-D71F-4B9C-9AC3-1552114B96EC}" type="pres">
      <dgm:prSet presAssocID="{E86717EF-DD8C-493E-8103-79C02CA10AC6}" presName="FourNodes_1_text" presStyleLbl="node1" presStyleIdx="3" presStyleCnt="4">
        <dgm:presLayoutVars>
          <dgm:bulletEnabled val="1"/>
        </dgm:presLayoutVars>
      </dgm:prSet>
      <dgm:spPr/>
    </dgm:pt>
    <dgm:pt modelId="{71C261F7-715E-4DF6-95CC-9C2296FD10BB}" type="pres">
      <dgm:prSet presAssocID="{E86717EF-DD8C-493E-8103-79C02CA10AC6}" presName="FourNodes_2_text" presStyleLbl="node1" presStyleIdx="3" presStyleCnt="4">
        <dgm:presLayoutVars>
          <dgm:bulletEnabled val="1"/>
        </dgm:presLayoutVars>
      </dgm:prSet>
      <dgm:spPr/>
    </dgm:pt>
    <dgm:pt modelId="{188742D3-617C-42FE-AD43-4F2C12C7D81F}" type="pres">
      <dgm:prSet presAssocID="{E86717EF-DD8C-493E-8103-79C02CA10AC6}" presName="FourNodes_3_text" presStyleLbl="node1" presStyleIdx="3" presStyleCnt="4">
        <dgm:presLayoutVars>
          <dgm:bulletEnabled val="1"/>
        </dgm:presLayoutVars>
      </dgm:prSet>
      <dgm:spPr/>
    </dgm:pt>
    <dgm:pt modelId="{0D908419-C129-4DA4-B319-67ADD51E54E0}" type="pres">
      <dgm:prSet presAssocID="{E86717EF-DD8C-493E-8103-79C02CA10AC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92D7C12-FE4B-4D6B-85FF-27C9CFC570F1}" type="presOf" srcId="{84DCC086-FFEE-4D24-AB35-3339C79D9AF2}" destId="{71C261F7-715E-4DF6-95CC-9C2296FD10BB}" srcOrd="1" destOrd="0" presId="urn:microsoft.com/office/officeart/2005/8/layout/vProcess5"/>
    <dgm:cxn modelId="{BB779C2D-C2B0-4E83-BAD5-F3EFDD2B1C0E}" type="presOf" srcId="{5246C6B6-5C4A-46BC-B36C-760488FB0D9C}" destId="{4D37E457-D71F-4B9C-9AC3-1552114B96EC}" srcOrd="1" destOrd="0" presId="urn:microsoft.com/office/officeart/2005/8/layout/vProcess5"/>
    <dgm:cxn modelId="{AF1F9935-C0A8-4D7C-BEFD-FA13B1757A93}" srcId="{E86717EF-DD8C-493E-8103-79C02CA10AC6}" destId="{5246C6B6-5C4A-46BC-B36C-760488FB0D9C}" srcOrd="0" destOrd="0" parTransId="{666E7AFA-1A22-41F5-94D8-89F4BE2FA514}" sibTransId="{66CE898C-0E1D-4363-95BD-E69989A1E7D7}"/>
    <dgm:cxn modelId="{C454C841-CEC3-4742-9793-264195E76F80}" srcId="{E86717EF-DD8C-493E-8103-79C02CA10AC6}" destId="{84DCC086-FFEE-4D24-AB35-3339C79D9AF2}" srcOrd="1" destOrd="0" parTransId="{78CEDE37-66FD-4D4C-AA67-F165934F43A9}" sibTransId="{D7BC4788-D00A-4963-8B4B-BD8C3F89B92E}"/>
    <dgm:cxn modelId="{ECF80069-D60F-4145-B7D7-B451B4D3D405}" type="presOf" srcId="{446936F4-A7E4-484A-8D47-0A5C43E59F1D}" destId="{188742D3-617C-42FE-AD43-4F2C12C7D81F}" srcOrd="1" destOrd="0" presId="urn:microsoft.com/office/officeart/2005/8/layout/vProcess5"/>
    <dgm:cxn modelId="{C311616D-4833-4774-B6C1-2713C2D4A54D}" srcId="{E86717EF-DD8C-493E-8103-79C02CA10AC6}" destId="{11F46B43-32E2-4D5B-82C8-E6A5C59042F2}" srcOrd="3" destOrd="0" parTransId="{FC0D96C9-B782-4294-96F0-701A4D6D940D}" sibTransId="{26EBF63F-FF17-48E6-9189-E9D8C342FDE6}"/>
    <dgm:cxn modelId="{BD3ED751-5198-4D0B-858C-F429548854A0}" srcId="{E86717EF-DD8C-493E-8103-79C02CA10AC6}" destId="{446936F4-A7E4-484A-8D47-0A5C43E59F1D}" srcOrd="2" destOrd="0" parTransId="{E4F364F1-66EF-47D3-8833-76179C030F1E}" sibTransId="{73573DBC-523C-4888-BD18-902559388738}"/>
    <dgm:cxn modelId="{10E16778-FECC-4B41-8D4E-7DAEDBC340BE}" type="presOf" srcId="{D7BC4788-D00A-4963-8B4B-BD8C3F89B92E}" destId="{347595B6-351B-4AAC-9A56-2C8B83A8326A}" srcOrd="0" destOrd="0" presId="urn:microsoft.com/office/officeart/2005/8/layout/vProcess5"/>
    <dgm:cxn modelId="{E450717B-8761-48FC-B590-8F3789558BE0}" type="presOf" srcId="{84DCC086-FFEE-4D24-AB35-3339C79D9AF2}" destId="{9902374B-C207-4F10-88AA-3574B2D42230}" srcOrd="0" destOrd="0" presId="urn:microsoft.com/office/officeart/2005/8/layout/vProcess5"/>
    <dgm:cxn modelId="{FC17677F-3DB9-4662-82E9-D519793728D5}" type="presOf" srcId="{73573DBC-523C-4888-BD18-902559388738}" destId="{FF2AB709-2B1F-4DE3-BB27-6D5094490013}" srcOrd="0" destOrd="0" presId="urn:microsoft.com/office/officeart/2005/8/layout/vProcess5"/>
    <dgm:cxn modelId="{C08C3498-2E9A-41A3-AE12-5603B424A4DA}" type="presOf" srcId="{446936F4-A7E4-484A-8D47-0A5C43E59F1D}" destId="{0BD1ECE2-88CE-4EC2-A9D4-454C243C96D5}" srcOrd="0" destOrd="0" presId="urn:microsoft.com/office/officeart/2005/8/layout/vProcess5"/>
    <dgm:cxn modelId="{EF66C89B-1E6F-4E77-949E-9D6131999663}" type="presOf" srcId="{5246C6B6-5C4A-46BC-B36C-760488FB0D9C}" destId="{2E0107D3-F2AA-4EC4-9D22-C3F6C0EB72AA}" srcOrd="0" destOrd="0" presId="urn:microsoft.com/office/officeart/2005/8/layout/vProcess5"/>
    <dgm:cxn modelId="{0EED69AD-D171-4D64-83DD-11705882A611}" type="presOf" srcId="{11F46B43-32E2-4D5B-82C8-E6A5C59042F2}" destId="{0D908419-C129-4DA4-B319-67ADD51E54E0}" srcOrd="1" destOrd="0" presId="urn:microsoft.com/office/officeart/2005/8/layout/vProcess5"/>
    <dgm:cxn modelId="{FC526BD1-624A-40FB-81E7-F13F7FBD2CFE}" type="presOf" srcId="{66CE898C-0E1D-4363-95BD-E69989A1E7D7}" destId="{F17232D0-A7BE-4BB5-A23C-549DDECDD9CA}" srcOrd="0" destOrd="0" presId="urn:microsoft.com/office/officeart/2005/8/layout/vProcess5"/>
    <dgm:cxn modelId="{527C7DE8-1E5A-48CB-91AE-2159C8E287C8}" type="presOf" srcId="{E86717EF-DD8C-493E-8103-79C02CA10AC6}" destId="{8AB6A588-6B47-4782-91A9-4C3F45BC9508}" srcOrd="0" destOrd="0" presId="urn:microsoft.com/office/officeart/2005/8/layout/vProcess5"/>
    <dgm:cxn modelId="{AFA50AFF-196B-492B-B63B-9404E03458EF}" type="presOf" srcId="{11F46B43-32E2-4D5B-82C8-E6A5C59042F2}" destId="{FE348262-4B89-4607-AF12-35DBD6E7537D}" srcOrd="0" destOrd="0" presId="urn:microsoft.com/office/officeart/2005/8/layout/vProcess5"/>
    <dgm:cxn modelId="{89899F84-6A43-4944-AFBE-7CA1F063202A}" type="presParOf" srcId="{8AB6A588-6B47-4782-91A9-4C3F45BC9508}" destId="{4131349A-5F24-4758-8228-3B7FD6CDAC68}" srcOrd="0" destOrd="0" presId="urn:microsoft.com/office/officeart/2005/8/layout/vProcess5"/>
    <dgm:cxn modelId="{12563A36-6580-41F0-A9C0-11B2937D208B}" type="presParOf" srcId="{8AB6A588-6B47-4782-91A9-4C3F45BC9508}" destId="{2E0107D3-F2AA-4EC4-9D22-C3F6C0EB72AA}" srcOrd="1" destOrd="0" presId="urn:microsoft.com/office/officeart/2005/8/layout/vProcess5"/>
    <dgm:cxn modelId="{CCB8B76A-E00E-45E8-86B8-5CB03D564C47}" type="presParOf" srcId="{8AB6A588-6B47-4782-91A9-4C3F45BC9508}" destId="{9902374B-C207-4F10-88AA-3574B2D42230}" srcOrd="2" destOrd="0" presId="urn:microsoft.com/office/officeart/2005/8/layout/vProcess5"/>
    <dgm:cxn modelId="{3C455231-7E97-4812-B116-261648FFCEBF}" type="presParOf" srcId="{8AB6A588-6B47-4782-91A9-4C3F45BC9508}" destId="{0BD1ECE2-88CE-4EC2-A9D4-454C243C96D5}" srcOrd="3" destOrd="0" presId="urn:microsoft.com/office/officeart/2005/8/layout/vProcess5"/>
    <dgm:cxn modelId="{B355452D-8988-453E-8B87-3FBB12B04D13}" type="presParOf" srcId="{8AB6A588-6B47-4782-91A9-4C3F45BC9508}" destId="{FE348262-4B89-4607-AF12-35DBD6E7537D}" srcOrd="4" destOrd="0" presId="urn:microsoft.com/office/officeart/2005/8/layout/vProcess5"/>
    <dgm:cxn modelId="{FB47D6B5-92B8-4CBC-9039-0B3CE5963CBD}" type="presParOf" srcId="{8AB6A588-6B47-4782-91A9-4C3F45BC9508}" destId="{F17232D0-A7BE-4BB5-A23C-549DDECDD9CA}" srcOrd="5" destOrd="0" presId="urn:microsoft.com/office/officeart/2005/8/layout/vProcess5"/>
    <dgm:cxn modelId="{960205B8-191A-4C90-B015-51CD28F98B50}" type="presParOf" srcId="{8AB6A588-6B47-4782-91A9-4C3F45BC9508}" destId="{347595B6-351B-4AAC-9A56-2C8B83A8326A}" srcOrd="6" destOrd="0" presId="urn:microsoft.com/office/officeart/2005/8/layout/vProcess5"/>
    <dgm:cxn modelId="{F45A3F4F-172E-4915-9F78-4B899D075A3F}" type="presParOf" srcId="{8AB6A588-6B47-4782-91A9-4C3F45BC9508}" destId="{FF2AB709-2B1F-4DE3-BB27-6D5094490013}" srcOrd="7" destOrd="0" presId="urn:microsoft.com/office/officeart/2005/8/layout/vProcess5"/>
    <dgm:cxn modelId="{9C14D673-2EDB-4F45-9E74-D665F1AB8E8B}" type="presParOf" srcId="{8AB6A588-6B47-4782-91A9-4C3F45BC9508}" destId="{4D37E457-D71F-4B9C-9AC3-1552114B96EC}" srcOrd="8" destOrd="0" presId="urn:microsoft.com/office/officeart/2005/8/layout/vProcess5"/>
    <dgm:cxn modelId="{1D1C8FA5-9AF0-40C7-9ED8-BCF32989F7A4}" type="presParOf" srcId="{8AB6A588-6B47-4782-91A9-4C3F45BC9508}" destId="{71C261F7-715E-4DF6-95CC-9C2296FD10BB}" srcOrd="9" destOrd="0" presId="urn:microsoft.com/office/officeart/2005/8/layout/vProcess5"/>
    <dgm:cxn modelId="{CCE4DF1B-9C98-43AD-ABCB-52404B6DEB0E}" type="presParOf" srcId="{8AB6A588-6B47-4782-91A9-4C3F45BC9508}" destId="{188742D3-617C-42FE-AD43-4F2C12C7D81F}" srcOrd="10" destOrd="0" presId="urn:microsoft.com/office/officeart/2005/8/layout/vProcess5"/>
    <dgm:cxn modelId="{0251052A-6387-43CE-A987-593D3810D2F6}" type="presParOf" srcId="{8AB6A588-6B47-4782-91A9-4C3F45BC9508}" destId="{0D908419-C129-4DA4-B319-67ADD51E54E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1FCFE-B9F4-4FDD-9C2C-33EC0591AEA7}">
      <dsp:nvSpPr>
        <dsp:cNvPr id="0" name=""/>
        <dsp:cNvSpPr/>
      </dsp:nvSpPr>
      <dsp:spPr>
        <a:xfrm>
          <a:off x="0" y="2951758"/>
          <a:ext cx="1885950" cy="968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129" tIns="199136" rIns="13412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Develop</a:t>
          </a:r>
        </a:p>
      </dsp:txBody>
      <dsp:txXfrm>
        <a:off x="0" y="2951758"/>
        <a:ext cx="1885950" cy="968833"/>
      </dsp:txXfrm>
    </dsp:sp>
    <dsp:sp modelId="{19559E1B-0CE0-40A3-81E8-9A75FF820B79}">
      <dsp:nvSpPr>
        <dsp:cNvPr id="0" name=""/>
        <dsp:cNvSpPr/>
      </dsp:nvSpPr>
      <dsp:spPr>
        <a:xfrm>
          <a:off x="1885950" y="2951758"/>
          <a:ext cx="5657850" cy="9688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768" tIns="304800" rIns="114768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b="1" kern="1200" dirty="0"/>
            <a:t>a plan for pursuing those sources</a:t>
          </a:r>
        </a:p>
      </dsp:txBody>
      <dsp:txXfrm>
        <a:off x="1885950" y="2951758"/>
        <a:ext cx="5657850" cy="968833"/>
      </dsp:txXfrm>
    </dsp:sp>
    <dsp:sp modelId="{7E60CB88-31BF-4BD8-81E9-1AC446F85723}">
      <dsp:nvSpPr>
        <dsp:cNvPr id="0" name=""/>
        <dsp:cNvSpPr/>
      </dsp:nvSpPr>
      <dsp:spPr>
        <a:xfrm rot="10800000">
          <a:off x="0" y="1476225"/>
          <a:ext cx="1885950" cy="149006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129" tIns="199136" rIns="13412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Identify</a:t>
          </a:r>
        </a:p>
      </dsp:txBody>
      <dsp:txXfrm rot="-10800000">
        <a:off x="0" y="1476225"/>
        <a:ext cx="1885950" cy="968542"/>
      </dsp:txXfrm>
    </dsp:sp>
    <dsp:sp modelId="{44724897-BEFF-4290-BA1A-769D62253059}">
      <dsp:nvSpPr>
        <dsp:cNvPr id="0" name=""/>
        <dsp:cNvSpPr/>
      </dsp:nvSpPr>
      <dsp:spPr>
        <a:xfrm>
          <a:off x="1885950" y="1476225"/>
          <a:ext cx="5657850" cy="968542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768" tIns="304800" rIns="114768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sources of needed funding </a:t>
          </a:r>
        </a:p>
      </dsp:txBody>
      <dsp:txXfrm>
        <a:off x="1885950" y="1476225"/>
        <a:ext cx="5657850" cy="968542"/>
      </dsp:txXfrm>
    </dsp:sp>
    <dsp:sp modelId="{47BF995C-F7F8-4645-A4E0-BF4DED9F5C00}">
      <dsp:nvSpPr>
        <dsp:cNvPr id="0" name=""/>
        <dsp:cNvSpPr/>
      </dsp:nvSpPr>
      <dsp:spPr>
        <a:xfrm rot="10800000">
          <a:off x="0" y="693"/>
          <a:ext cx="1885950" cy="149006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4129" tIns="199136" rIns="134129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Determine</a:t>
          </a:r>
        </a:p>
      </dsp:txBody>
      <dsp:txXfrm rot="-10800000">
        <a:off x="0" y="693"/>
        <a:ext cx="1885950" cy="968542"/>
      </dsp:txXfrm>
    </dsp:sp>
    <dsp:sp modelId="{248EB693-C174-41DA-AFE7-E70E40913771}">
      <dsp:nvSpPr>
        <dsp:cNvPr id="0" name=""/>
        <dsp:cNvSpPr/>
      </dsp:nvSpPr>
      <dsp:spPr>
        <a:xfrm>
          <a:off x="1885950" y="693"/>
          <a:ext cx="5657850" cy="968542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768" tIns="254000" rIns="114768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activities requiring new sources of funding or expansion of current funding</a:t>
          </a:r>
        </a:p>
      </dsp:txBody>
      <dsp:txXfrm>
        <a:off x="1885950" y="693"/>
        <a:ext cx="5657850" cy="968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571DA-3295-4A26-8E38-5A7757C0CA21}">
      <dsp:nvSpPr>
        <dsp:cNvPr id="0" name=""/>
        <dsp:cNvSpPr/>
      </dsp:nvSpPr>
      <dsp:spPr>
        <a:xfrm>
          <a:off x="3042955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914078"/>
        <a:ext cx="34863" cy="6979"/>
      </dsp:txXfrm>
    </dsp:sp>
    <dsp:sp modelId="{B2C8503D-22C4-4CEC-88D9-C6198D59FC7C}">
      <dsp:nvSpPr>
        <dsp:cNvPr id="0" name=""/>
        <dsp:cNvSpPr/>
      </dsp:nvSpPr>
      <dsp:spPr>
        <a:xfrm>
          <a:off x="13187" y="8098"/>
          <a:ext cx="3031567" cy="1818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1.) Ensure pilots have been completed and new services established </a:t>
          </a:r>
        </a:p>
      </dsp:txBody>
      <dsp:txXfrm>
        <a:off x="13187" y="8098"/>
        <a:ext cx="3031567" cy="1818940"/>
      </dsp:txXfrm>
    </dsp:sp>
    <dsp:sp modelId="{5F46582D-6C63-40B7-8D53-388CFC9B7A77}">
      <dsp:nvSpPr>
        <dsp:cNvPr id="0" name=""/>
        <dsp:cNvSpPr/>
      </dsp:nvSpPr>
      <dsp:spPr>
        <a:xfrm>
          <a:off x="6771783" y="871848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7682" y="914078"/>
        <a:ext cx="34863" cy="6979"/>
      </dsp:txXfrm>
    </dsp:sp>
    <dsp:sp modelId="{4F322774-6387-4A3A-AC63-10A99FEA8185}">
      <dsp:nvSpPr>
        <dsp:cNvPr id="0" name=""/>
        <dsp:cNvSpPr/>
      </dsp:nvSpPr>
      <dsp:spPr>
        <a:xfrm>
          <a:off x="3742016" y="8098"/>
          <a:ext cx="3031567" cy="1818940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2.) Ensure personnel is in place. (employment, wrap-around &amp; case management) </a:t>
          </a:r>
        </a:p>
      </dsp:txBody>
      <dsp:txXfrm>
        <a:off x="3742016" y="8098"/>
        <a:ext cx="3031567" cy="1818940"/>
      </dsp:txXfrm>
    </dsp:sp>
    <dsp:sp modelId="{1014821D-48F1-4A20-96F9-C02BBBEF4F06}">
      <dsp:nvSpPr>
        <dsp:cNvPr id="0" name=""/>
        <dsp:cNvSpPr/>
      </dsp:nvSpPr>
      <dsp:spPr>
        <a:xfrm>
          <a:off x="1528971" y="1825238"/>
          <a:ext cx="7457656" cy="666660"/>
        </a:xfrm>
        <a:custGeom>
          <a:avLst/>
          <a:gdLst/>
          <a:ahLst/>
          <a:cxnLst/>
          <a:rect l="0" t="0" r="0" b="0"/>
          <a:pathLst>
            <a:path>
              <a:moveTo>
                <a:pt x="7457656" y="0"/>
              </a:moveTo>
              <a:lnTo>
                <a:pt x="7457656" y="350430"/>
              </a:lnTo>
              <a:lnTo>
                <a:pt x="0" y="350430"/>
              </a:lnTo>
              <a:lnTo>
                <a:pt x="0" y="66666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545" y="2155079"/>
        <a:ext cx="374509" cy="6979"/>
      </dsp:txXfrm>
    </dsp:sp>
    <dsp:sp modelId="{809A252D-5CE4-411F-891E-C1542CB3255F}">
      <dsp:nvSpPr>
        <dsp:cNvPr id="0" name=""/>
        <dsp:cNvSpPr/>
      </dsp:nvSpPr>
      <dsp:spPr>
        <a:xfrm>
          <a:off x="7470844" y="8098"/>
          <a:ext cx="3031567" cy="181894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3.) Close the “front door” to referrals to 100% facility-based services</a:t>
          </a:r>
        </a:p>
      </dsp:txBody>
      <dsp:txXfrm>
        <a:off x="7470844" y="8098"/>
        <a:ext cx="3031567" cy="1818940"/>
      </dsp:txXfrm>
    </dsp:sp>
    <dsp:sp modelId="{4984A600-2E96-4A02-8AEA-3B19242E36D0}">
      <dsp:nvSpPr>
        <dsp:cNvPr id="0" name=""/>
        <dsp:cNvSpPr/>
      </dsp:nvSpPr>
      <dsp:spPr>
        <a:xfrm>
          <a:off x="3042955" y="3388049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8854" y="3430279"/>
        <a:ext cx="34863" cy="6979"/>
      </dsp:txXfrm>
    </dsp:sp>
    <dsp:sp modelId="{38B3FFA7-C817-4EF1-8E75-33AD595A6CF7}">
      <dsp:nvSpPr>
        <dsp:cNvPr id="0" name=""/>
        <dsp:cNvSpPr/>
      </dsp:nvSpPr>
      <dsp:spPr>
        <a:xfrm>
          <a:off x="13187" y="2524299"/>
          <a:ext cx="3031567" cy="1818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4.) Set dates and hard numbers for transition (X #  into CBDS  or CIE)</a:t>
          </a:r>
        </a:p>
      </dsp:txBody>
      <dsp:txXfrm>
        <a:off x="13187" y="2524299"/>
        <a:ext cx="3031567" cy="1818940"/>
      </dsp:txXfrm>
    </dsp:sp>
    <dsp:sp modelId="{54B2A3FD-69B4-4605-99D7-5DF80C47464A}">
      <dsp:nvSpPr>
        <dsp:cNvPr id="0" name=""/>
        <dsp:cNvSpPr/>
      </dsp:nvSpPr>
      <dsp:spPr>
        <a:xfrm>
          <a:off x="6771783" y="3388049"/>
          <a:ext cx="6666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6660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7682" y="3430279"/>
        <a:ext cx="34863" cy="6979"/>
      </dsp:txXfrm>
    </dsp:sp>
    <dsp:sp modelId="{48CBC56B-7A8C-4EFB-82E7-1F93ADC72D2D}">
      <dsp:nvSpPr>
        <dsp:cNvPr id="0" name=""/>
        <dsp:cNvSpPr/>
      </dsp:nvSpPr>
      <dsp:spPr>
        <a:xfrm>
          <a:off x="3742016" y="2524299"/>
          <a:ext cx="3031567" cy="18189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5.) Begin working w/ Support coordination for funding for CBDS or referral process to ADRS for employment  </a:t>
          </a:r>
        </a:p>
      </dsp:txBody>
      <dsp:txXfrm>
        <a:off x="3742016" y="2524299"/>
        <a:ext cx="3031567" cy="1818940"/>
      </dsp:txXfrm>
    </dsp:sp>
    <dsp:sp modelId="{714F4DDB-15F6-4253-B831-0D68787CDA1E}">
      <dsp:nvSpPr>
        <dsp:cNvPr id="0" name=""/>
        <dsp:cNvSpPr/>
      </dsp:nvSpPr>
      <dsp:spPr>
        <a:xfrm>
          <a:off x="7470844" y="2524299"/>
          <a:ext cx="3031567" cy="1818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49" tIns="155929" rIns="148549" bIns="15592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6.) Begin planning for wrap-around support for those who are working , if required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470844" y="2524299"/>
        <a:ext cx="3031567" cy="1818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107D3-F2AA-4EC4-9D22-C3F6C0EB72AA}">
      <dsp:nvSpPr>
        <dsp:cNvPr id="0" name=""/>
        <dsp:cNvSpPr/>
      </dsp:nvSpPr>
      <dsp:spPr>
        <a:xfrm>
          <a:off x="0" y="0"/>
          <a:ext cx="6022882" cy="110199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Some quicker placements possible - May be able to make placements sooner with people with fewer challenges to employment</a:t>
          </a:r>
        </a:p>
      </dsp:txBody>
      <dsp:txXfrm>
        <a:off x="32276" y="32276"/>
        <a:ext cx="4740624" cy="1037443"/>
      </dsp:txXfrm>
    </dsp:sp>
    <dsp:sp modelId="{9902374B-C207-4F10-88AA-3574B2D42230}">
      <dsp:nvSpPr>
        <dsp:cNvPr id="0" name=""/>
        <dsp:cNvSpPr/>
      </dsp:nvSpPr>
      <dsp:spPr>
        <a:xfrm>
          <a:off x="504416" y="1302358"/>
          <a:ext cx="6022882" cy="110199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Can balance financially - earning profit with some job seekers and experiencing loss with others</a:t>
          </a:r>
        </a:p>
      </dsp:txBody>
      <dsp:txXfrm>
        <a:off x="536692" y="1334634"/>
        <a:ext cx="4737616" cy="1037443"/>
      </dsp:txXfrm>
    </dsp:sp>
    <dsp:sp modelId="{0BD1ECE2-88CE-4EC2-A9D4-454C243C96D5}">
      <dsp:nvSpPr>
        <dsp:cNvPr id="0" name=""/>
        <dsp:cNvSpPr/>
      </dsp:nvSpPr>
      <dsp:spPr>
        <a:xfrm>
          <a:off x="1001304" y="2604717"/>
          <a:ext cx="6022882" cy="1101995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Employment staff experience success more frequently, highly motivating  </a:t>
          </a:r>
        </a:p>
      </dsp:txBody>
      <dsp:txXfrm>
        <a:off x="1033580" y="2636993"/>
        <a:ext cx="4745145" cy="1037443"/>
      </dsp:txXfrm>
    </dsp:sp>
    <dsp:sp modelId="{FE348262-4B89-4607-AF12-35DBD6E7537D}">
      <dsp:nvSpPr>
        <dsp:cNvPr id="0" name=""/>
        <dsp:cNvSpPr/>
      </dsp:nvSpPr>
      <dsp:spPr>
        <a:xfrm>
          <a:off x="1505720" y="3907076"/>
          <a:ext cx="6022882" cy="1101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Caution!!!  </a:t>
          </a:r>
          <a:r>
            <a:rPr lang="en-US" sz="1900" b="1" kern="1200" dirty="0"/>
            <a:t>- must have means to ensure equitable access to employment services for all</a:t>
          </a:r>
        </a:p>
      </dsp:txBody>
      <dsp:txXfrm>
        <a:off x="1537996" y="3939352"/>
        <a:ext cx="4737616" cy="1037443"/>
      </dsp:txXfrm>
    </dsp:sp>
    <dsp:sp modelId="{F17232D0-A7BE-4BB5-A23C-549DDECDD9CA}">
      <dsp:nvSpPr>
        <dsp:cNvPr id="0" name=""/>
        <dsp:cNvSpPr/>
      </dsp:nvSpPr>
      <dsp:spPr>
        <a:xfrm>
          <a:off x="5306585" y="844028"/>
          <a:ext cx="716297" cy="716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467752" y="844028"/>
        <a:ext cx="393963" cy="539013"/>
      </dsp:txXfrm>
    </dsp:sp>
    <dsp:sp modelId="{347595B6-351B-4AAC-9A56-2C8B83A8326A}">
      <dsp:nvSpPr>
        <dsp:cNvPr id="0" name=""/>
        <dsp:cNvSpPr/>
      </dsp:nvSpPr>
      <dsp:spPr>
        <a:xfrm>
          <a:off x="5811001" y="2146387"/>
          <a:ext cx="716297" cy="716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972168" y="2146387"/>
        <a:ext cx="393963" cy="539013"/>
      </dsp:txXfrm>
    </dsp:sp>
    <dsp:sp modelId="{FF2AB709-2B1F-4DE3-BB27-6D5094490013}">
      <dsp:nvSpPr>
        <dsp:cNvPr id="0" name=""/>
        <dsp:cNvSpPr/>
      </dsp:nvSpPr>
      <dsp:spPr>
        <a:xfrm>
          <a:off x="6307889" y="3448746"/>
          <a:ext cx="716297" cy="716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469056" y="3448746"/>
        <a:ext cx="393963" cy="53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B1ED8DE-4293-4719-B645-6A0B511CF68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5A8E3AF-7BB0-4E5B-84F8-E85E324F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do some fundraising to bridge the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9144">
              <a:defRPr/>
            </a:pPr>
            <a:r>
              <a:rPr lang="en-US" dirty="0"/>
              <a:t>You only have so much money and these things cost so something has to give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4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FFD7-CD16-45FA-B0B7-353147A09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9E9C7-6794-4FF6-A4C0-C4F344A58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1EF2-6B83-4B2A-9187-8FCDEE1A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0577-6423-4D03-829F-70DA9592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7B34-E1F8-4251-9220-4DEE63BB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F2CE-3E44-43F9-9C53-C867945F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BA45E-32FE-4105-BAC8-5AF5DD7CD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A8D1-76D9-49AC-9BB5-B229E9FE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8BFF-D662-4DC9-8EBC-178A491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68894-FADC-4934-AF62-377EC416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333BE-6966-46C1-83D6-2A02EB10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1F5D1-A9F9-464C-B3A2-41AD3F02F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9850A-BB71-4B32-B09D-9F7A9EC9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19DF-C950-4D4F-8163-1AA722C6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BD03-364B-4D1B-B223-E191D4B7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5544-883A-431B-8F28-58D4B0FB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6C92-6F49-4F8A-899F-A18267105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FC20-E9C4-4B09-95AD-F881932F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C2EF-4299-4858-84F9-1ED16D7E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BFC49-AD8E-462B-B2A4-1F7880B6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2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5923-BBAE-4B1F-8844-F141EF5D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68DD-2503-43BE-B677-8CD3F7CBC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CF6D0-C99C-48C4-B076-E1DFFFB9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CBF2-DD24-48F7-B7CD-6176E97B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CA7B-9A5D-4EF1-96A6-98A40862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20A8-47F0-40C9-BA89-2AB6D2B6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91C0-26E2-4A14-9CD7-7AA095E67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D0F08-5773-4CAA-BC09-D9D5658A0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C7AC2-CEF3-4CDC-91A1-6E35C906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E858A-FF55-48BB-810D-D3D20F62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0E2E1-0270-414A-972A-CD6C6666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8973-D02F-4B6E-B34C-13567251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4BE78-E985-4CF8-BAF0-E56ABF40A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DE22F-B4C9-4640-B25B-C7EBB395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720BB-F546-489F-AB80-BD4FE374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18D3D-6C0F-478F-AA99-2FFC5F12D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6AC1B-A27E-48EB-91A5-25814744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E2FEF-8AC4-42FF-BBEF-72D69025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8D6A2-56D0-4BAA-8C2B-406CC86E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AF66-D757-4D7C-B7DC-8729B081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5B8D6-A09D-48FC-8792-D60F71E0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2BCB-4FB2-456F-8563-B4636C30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A208C-747C-4D9C-A508-81FEB683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A5A7E-D6BD-48EB-BAFB-6F10318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6D481-0F83-4EDB-B39F-EA73625B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4F00-F083-4113-9E56-BB1538C8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EE86-9A8F-4B2D-A412-AF9EDA5E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6E4A-4814-4F02-989D-56C288AF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5805A-EA0D-4FCE-AE71-FEFBDAAB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87368-1357-4768-8C01-821528F1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7AE5F-858B-4B52-BD25-B0087193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70DCA-EF40-4445-9465-DE271413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AB0C-9F24-41B1-BA46-DBCF8DB3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8A996-BD1C-4F78-8B36-8FB728E7C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6642D-89B9-44A3-AC3F-47B177848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D5319-929F-47D0-A05C-518C6AF7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52DCB-862B-4CBD-B12E-FD9EC2F5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4EA17-A851-439D-9D64-E1324937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BCC6B-76EC-4C1F-A740-F86F805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208D9-94EB-4771-A9FA-CAFD4E626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766AB-7A3A-429E-BEFD-48B07B5A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B7BF-2A5B-40FE-AC2A-B0C9FEE4895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AD7D3-2437-4746-B9ED-513C4AB09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001C-AE63-4AA3-B3B9-08E6E0826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D19-AEE5-4E09-A727-D8746B94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asporafoundation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awdoo3.com/%D8%A8%D8%AD%D8%AB_%D8%AD%D9%88%D9%84_%D9%88%D8%B3%D8%A7%D8%A6%D9%84_%D8%A7%D9%84%D8%A5%D8%B9%D9%84%D8%A7%D9%85_%D9%88%D8%A7%D9%84%D8%A7%D8%AA%D8%B5%D8%A7%D9%84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eejecutiva.emol.com/articulos/maximiliano-hurtado/como-se-maneja-inclusion-cultura-organizacionale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numotioncareers.silkroad.com/NuMotion/Home/Benefits.html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https://otalkocchats.wordpress.com/2013/04/28/working-creatively-with-risk-otalk-30th-april-2013/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cusa.org/persistent-decline-in-world-bank-lending-quality-leaves-results-in-doubt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mpsaredsprint2.blogspot.com/2014/12/el-desprestigio-de-los-sindicato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jaf.com/como/blog-k2/item/5-importancia-etapa-planificacion-proyecto-investigacio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hefuturesagency.com/2015/11/03/future-of-retail-interview-with-doug-stephens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oblogger.com/division-of-labour-clipar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rhendy.com/%D8%AA%D8%B9%D8%B1%D9%8A%D9%81-%D8%AA%D8%AD%D9%84%D9%8A%D9%84-%D8%A7%D9%84%D8%A8%D9%8A%D8%A7%D9%86%D8%A7%D8%AA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D523-539D-49BC-B1F1-14D83EEA1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100" y="76200"/>
            <a:ext cx="7543800" cy="4239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accent3"/>
                </a:solidFill>
              </a:rPr>
              <a:t>Alabama </a:t>
            </a:r>
            <a:br>
              <a:rPr lang="en-US" sz="6700" b="1" dirty="0">
                <a:solidFill>
                  <a:schemeClr val="accent3"/>
                </a:solidFill>
              </a:rPr>
            </a:br>
            <a:br>
              <a:rPr lang="en-US" sz="6700" b="1" dirty="0">
                <a:solidFill>
                  <a:schemeClr val="accent3"/>
                </a:solidFill>
              </a:rPr>
            </a:br>
            <a:br>
              <a:rPr lang="en-US" sz="6700" b="1" dirty="0">
                <a:solidFill>
                  <a:schemeClr val="accent3"/>
                </a:solidFill>
              </a:rPr>
            </a:br>
            <a:br>
              <a:rPr lang="en-US" sz="6700" b="1" dirty="0">
                <a:solidFill>
                  <a:schemeClr val="accent3"/>
                </a:solidFill>
              </a:rPr>
            </a:br>
            <a:br>
              <a:rPr lang="en-US" sz="6700" b="1" dirty="0">
                <a:solidFill>
                  <a:schemeClr val="accent3"/>
                </a:solidFill>
              </a:rPr>
            </a:br>
            <a:br>
              <a:rPr lang="en-US" sz="6700" b="1" dirty="0">
                <a:solidFill>
                  <a:schemeClr val="accent3"/>
                </a:solidFill>
              </a:rPr>
            </a:br>
            <a:r>
              <a:rPr lang="en-US" sz="5300" b="1" dirty="0">
                <a:solidFill>
                  <a:schemeClr val="accent1"/>
                </a:solidFill>
              </a:rPr>
              <a:t>Alabama Provider Transformation Workshop</a:t>
            </a:r>
            <a:br>
              <a:rPr lang="en-US" sz="6700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March 4, 2020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6DD4F-C72C-4C4B-8590-3B116174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038" y="4325113"/>
            <a:ext cx="7543800" cy="1273509"/>
          </a:xfrm>
        </p:spPr>
        <p:txBody>
          <a:bodyPr>
            <a:noAutofit/>
          </a:bodyPr>
          <a:lstStyle/>
          <a:p>
            <a:r>
              <a:rPr lang="en-US" sz="3600" dirty="0"/>
              <a:t>Lakeshore Rehabilitation Facility-ADRS, </a:t>
            </a:r>
          </a:p>
          <a:p>
            <a:r>
              <a:rPr lang="en-US" sz="3600" dirty="0"/>
              <a:t>201 London Parkway, Suite 450 </a:t>
            </a:r>
          </a:p>
          <a:p>
            <a:r>
              <a:rPr lang="en-US" sz="3600" dirty="0"/>
              <a:t>Homewood, AL 35211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 descr="Image represents ODEP's Employment 1st  ">
            <a:extLst>
              <a:ext uri="{FF2B5EF4-FFF2-40B4-BE49-F238E27FC236}">
                <a16:creationId xmlns:a16="http://schemas.microsoft.com/office/drawing/2014/main" id="{C3373D06-68B9-4F38-B2F7-52D18210F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863"/>
            <a:ext cx="3276600" cy="11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6830-9314-459E-8922-4BBC75DE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Budgetary Projections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2ABB-114E-474A-802B-467B741E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endParaRPr lang="en-US" sz="1900" dirty="0"/>
          </a:p>
          <a:p>
            <a:r>
              <a:rPr lang="en-US" sz="1900" b="1" dirty="0"/>
              <a:t>You will go back and forth between planning operationally and reconciling budgetarily</a:t>
            </a:r>
          </a:p>
          <a:p>
            <a:endParaRPr lang="en-US" sz="1900" b="1" dirty="0"/>
          </a:p>
          <a:p>
            <a:r>
              <a:rPr lang="en-US" sz="1900" b="1" dirty="0"/>
              <a:t>Best to develop projected budgets for the duration of your strategic or transformation plan (3 yr. plan = 3 yr. budgets)</a:t>
            </a:r>
          </a:p>
          <a:p>
            <a:endParaRPr lang="en-US" sz="1900" b="1" dirty="0"/>
          </a:p>
          <a:p>
            <a:r>
              <a:rPr lang="en-US" sz="1900" b="1" dirty="0"/>
              <a:t>You may have a shortfall initially, however, projections made after programmatic and structural changes should begin to show positive financial outcomes</a:t>
            </a:r>
          </a:p>
          <a:p>
            <a:endParaRPr lang="en-US" sz="1900" dirty="0"/>
          </a:p>
          <a:p>
            <a:endParaRPr lang="en-US" sz="19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Three human figures together planning" title="three figures">
            <a:extLst>
              <a:ext uri="{FF2B5EF4-FFF2-40B4-BE49-F238E27FC236}">
                <a16:creationId xmlns:a16="http://schemas.microsoft.com/office/drawing/2014/main" id="{12E9ADD0-D0A1-4561-9123-60716D0AF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6A9B-E5AF-48EA-83FC-E491F6CD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D00FF-5AAD-4C78-BA9A-06060C8A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634181"/>
            <a:ext cx="4977976" cy="7079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Scaling Up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92780-6F77-448A-AA4C-808F7B883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r="46215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84AF-A984-416C-BC18-5F26D8B2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20877"/>
            <a:ext cx="5789252" cy="5416891"/>
          </a:xfrm>
        </p:spPr>
        <p:txBody>
          <a:bodyPr anchor="ctr">
            <a:normAutofit lnSpcReduction="10000"/>
          </a:bodyPr>
          <a:lstStyle/>
          <a:p>
            <a:pPr marL="201168" lvl="1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marL="201168" lvl="1" indent="0"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201168" lvl="1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Determine structure, policies and procedures, required resources </a:t>
            </a:r>
          </a:p>
          <a:p>
            <a:pPr marL="201168" lvl="1" indent="0"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201168" lvl="1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Multi-year plans for expansion with specific timelines – BUT stay opportunistic</a:t>
            </a: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Try another way – a la Mark Gold – go around barriers</a:t>
            </a: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Keep everyone informed and involved</a:t>
            </a: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Alter or adapt approaches but keep within parameters of beliefs</a:t>
            </a: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Begin to formalize procedures across the board</a:t>
            </a: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Focus on quality and individual outcomes for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364F0-9709-46E1-9A2F-97D1229F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5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FE61-1A29-47F8-B48F-7C76AD1B3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Transition from Facility-Based to Community-Based Services </a:t>
            </a:r>
          </a:p>
        </p:txBody>
      </p:sp>
      <p:graphicFrame>
        <p:nvGraphicFramePr>
          <p:cNvPr id="5" name="Content Placeholder 2" descr="1.) Ensure pilots have been completed and new services established &#10;2.) Ensure personnel is in place. (employment, wrap-around &amp; case management) &#10;3.) Close the “front door” to referrals to facility-based work&#10;4.) Set dates and hard numbers for transition (X # of people into CIE by Y date.)&#10;5.) Begin referral process to VR for employment &#10;&#10;6.) Begin referral process for wrap-around support, if required " title="transistioning">
            <a:extLst>
              <a:ext uri="{FF2B5EF4-FFF2-40B4-BE49-F238E27FC236}">
                <a16:creationId xmlns:a16="http://schemas.microsoft.com/office/drawing/2014/main" id="{A2D841B4-80E9-45C9-85CB-29BA06AE4C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28714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57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5851F-E5C9-4599-9765-40B14AC84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0121" y="5529884"/>
            <a:ext cx="5693783" cy="10963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2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Think Financial Agility! </a:t>
            </a:r>
            <a:br>
              <a:rPr lang="en-US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rgbClr val="30303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Man doing a back flip">
            <a:extLst>
              <a:ext uri="{FF2B5EF4-FFF2-40B4-BE49-F238E27FC236}">
                <a16:creationId xmlns:a16="http://schemas.microsoft.com/office/drawing/2014/main" id="{D133B2BD-D47F-437B-AF17-7848A147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r="17153" b="21714"/>
          <a:stretch/>
        </p:blipFill>
        <p:spPr>
          <a:xfrm>
            <a:off x="1436235" y="965200"/>
            <a:ext cx="4968840" cy="3989067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DB80-CDED-4459-85E6-01690D28FC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34655" y="449826"/>
            <a:ext cx="4008101" cy="4535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Use caution before locking in long term financial commitments</a:t>
            </a:r>
          </a:p>
          <a:p>
            <a:pPr lvl="1"/>
            <a:r>
              <a:rPr lang="en-US" b="1" dirty="0"/>
              <a:t>Purchases of property or facilities </a:t>
            </a:r>
          </a:p>
          <a:p>
            <a:pPr lvl="1"/>
            <a:r>
              <a:rPr lang="en-US" b="1" dirty="0"/>
              <a:t>Long–term leases without kick-out clauses</a:t>
            </a:r>
          </a:p>
          <a:p>
            <a:pPr lvl="1"/>
            <a:r>
              <a:rPr lang="en-US" b="1" dirty="0"/>
              <a:t>Vehicles &amp; Equipment - think “leasing”</a:t>
            </a:r>
          </a:p>
          <a:p>
            <a:pPr marL="0" indent="0">
              <a:buNone/>
            </a:pPr>
            <a:r>
              <a:rPr lang="en-US" sz="2400" b="1" dirty="0"/>
              <a:t>Think decentralized services </a:t>
            </a:r>
          </a:p>
          <a:p>
            <a:pPr marL="0" indent="0">
              <a:buNone/>
            </a:pPr>
            <a:r>
              <a:rPr lang="en-US" sz="2400" b="1" dirty="0"/>
              <a:t>Think electronics for efficiency</a:t>
            </a:r>
          </a:p>
          <a:p>
            <a:pPr marL="457200"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8154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ED29-B1AB-4BF9-8736-FCC785D7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Decentralized Services &amp;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CC77A-CC13-4C71-A333-52D1D74A3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Decentralized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5DFBB-5100-4FDF-90A9-AC6EB1F6A0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sz="9600" dirty="0"/>
          </a:p>
          <a:p>
            <a:r>
              <a:rPr lang="en-US" sz="9600" dirty="0"/>
              <a:t>Plan for fewer people coming to central locations (facilities)</a:t>
            </a:r>
          </a:p>
          <a:p>
            <a:endParaRPr lang="en-US" sz="9600" dirty="0"/>
          </a:p>
          <a:p>
            <a:r>
              <a:rPr lang="en-US" sz="9600" dirty="0"/>
              <a:t>Consider impact of less travel, less need for large facilities and associated costs</a:t>
            </a:r>
          </a:p>
          <a:p>
            <a:endParaRPr lang="en-US" sz="9600" dirty="0"/>
          </a:p>
          <a:p>
            <a:r>
              <a:rPr lang="en-US" sz="9600" dirty="0"/>
              <a:t>People served closer to home, better connection to natural supports</a:t>
            </a:r>
          </a:p>
          <a:p>
            <a:pPr marL="0" indent="0">
              <a:buNone/>
            </a:pPr>
            <a:endParaRPr lang="en-US" sz="80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F43924-29A6-466B-8B8B-C49EBA6F3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Technology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C40AB8-218B-4D18-A4F0-D27391264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14444"/>
            <a:ext cx="5183188" cy="354258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9600" dirty="0"/>
              <a:t>Initial investment required </a:t>
            </a:r>
          </a:p>
          <a:p>
            <a:pPr marL="0" indent="0">
              <a:buNone/>
            </a:pPr>
            <a:r>
              <a:rPr lang="en-US" sz="9600" dirty="0"/>
              <a:t> </a:t>
            </a:r>
          </a:p>
          <a:p>
            <a:r>
              <a:rPr lang="en-US" sz="9600" dirty="0"/>
              <a:t>Staff untethered from facility – can do work anywhere, fewer offices</a:t>
            </a:r>
          </a:p>
          <a:p>
            <a:endParaRPr lang="en-US" sz="9600" dirty="0"/>
          </a:p>
          <a:p>
            <a:r>
              <a:rPr lang="en-US" sz="9600" dirty="0"/>
              <a:t>Efficiencies achieved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04977-C7A1-4EBD-8BCA-710CCBB7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A picture containing dome&#10;&#10;Description automatically generated">
            <a:extLst>
              <a:ext uri="{FF2B5EF4-FFF2-40B4-BE49-F238E27FC236}">
                <a16:creationId xmlns:a16="http://schemas.microsoft.com/office/drawing/2014/main" id="{6C9FA125-48FF-4E43-8025-5E1A302BD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4088" y="1549242"/>
            <a:ext cx="1097280" cy="109728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3880D1E9-3B24-4A8C-B5B9-1E393971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5942" y="1549242"/>
            <a:ext cx="230428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4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2FBD1B7-B66E-4833-88CF-6083D600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A7E41-FB0E-4A90-AE66-0018455B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4" y="1065862"/>
            <a:ext cx="3840811" cy="4726276"/>
          </a:xfrm>
        </p:spPr>
        <p:txBody>
          <a:bodyPr>
            <a:normAutofit fontScale="90000"/>
          </a:bodyPr>
          <a:lstStyle/>
          <a:p>
            <a:pPr algn="r"/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Consider Case Mix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E81F-3F95-40DE-B436-9730D89D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1"/>
            <a:ext cx="6651307" cy="53636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Do you have a diverse group of individuals on your case loads?</a:t>
            </a:r>
          </a:p>
          <a:p>
            <a:pPr lvl="1"/>
            <a:r>
              <a:rPr lang="en-US" sz="1800" b="1" dirty="0">
                <a:solidFill>
                  <a:srgbClr val="FFFFFF"/>
                </a:solidFill>
              </a:rPr>
              <a:t>Analyze the support levels of the people you </a:t>
            </a:r>
            <a:r>
              <a:rPr lang="en-US" sz="1800" b="1" u="sng" dirty="0">
                <a:solidFill>
                  <a:srgbClr val="FFFFFF"/>
                </a:solidFill>
              </a:rPr>
              <a:t>currently support</a:t>
            </a:r>
          </a:p>
          <a:p>
            <a:pPr lvl="1"/>
            <a:r>
              <a:rPr lang="en-US" sz="1800" b="1" dirty="0">
                <a:solidFill>
                  <a:srgbClr val="FFFFFF"/>
                </a:solidFill>
              </a:rPr>
              <a:t>Analyze the support levels of the </a:t>
            </a:r>
            <a:r>
              <a:rPr lang="en-US" sz="1800" b="1" u="sng" dirty="0">
                <a:solidFill>
                  <a:srgbClr val="FFFFFF"/>
                </a:solidFill>
              </a:rPr>
              <a:t>referrals</a:t>
            </a:r>
            <a:r>
              <a:rPr lang="en-US" sz="1800" b="1" dirty="0">
                <a:solidFill>
                  <a:srgbClr val="FFFFFF"/>
                </a:solidFill>
              </a:rPr>
              <a:t> you are receiving – what do they tell you?</a:t>
            </a:r>
          </a:p>
          <a:p>
            <a:pPr lvl="1"/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Solicit a wider range of clientele – some with fewer support requirements as well as those with greater needs</a:t>
            </a:r>
          </a:p>
          <a:p>
            <a:pPr marL="0" indent="0">
              <a:buNone/>
            </a:pPr>
            <a:endParaRPr lang="en-US" sz="1700" b="1" dirty="0">
              <a:solidFill>
                <a:srgbClr val="FFFFFF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Develop “mixed“ caseloads for employment specialists</a:t>
            </a:r>
          </a:p>
          <a:p>
            <a:pPr marL="0" lvl="1" indent="0">
              <a:buNone/>
            </a:pPr>
            <a:endParaRPr lang="en-US" sz="1700" b="1" dirty="0">
              <a:solidFill>
                <a:srgbClr val="FFFFFF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Consider other populations and referral sources</a:t>
            </a:r>
          </a:p>
          <a:p>
            <a:pPr marL="0" lvl="1" indent="0">
              <a:buNone/>
            </a:pPr>
            <a:endParaRPr lang="en-US" sz="1700" b="1" dirty="0">
              <a:solidFill>
                <a:srgbClr val="FFFFFF"/>
              </a:solidFill>
            </a:endParaRPr>
          </a:p>
          <a:p>
            <a:pPr marL="0" lvl="1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Consider specialization among employment staff, while allowing for flexibility in how staff are deployed </a:t>
            </a:r>
          </a:p>
          <a:p>
            <a:pPr lvl="1"/>
            <a:endParaRPr lang="en-US" sz="1700" b="1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1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59BD16BB-7B7D-49FA-8FB3-0D19784E2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24" r="1302" b="1"/>
          <a:stretch/>
        </p:blipFill>
        <p:spPr>
          <a:xfrm>
            <a:off x="0" y="1532626"/>
            <a:ext cx="4906129" cy="1645920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7E7B3-76F0-4736-8043-7405905C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195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2" title="benefits">
            <a:extLst>
              <a:ext uri="{FF2B5EF4-FFF2-40B4-BE49-F238E27FC236}">
                <a16:creationId xmlns:a16="http://schemas.microsoft.com/office/drawing/2014/main" id="{0EFBC953-6F9A-48CA-9EEA-6D9AE57EB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59082"/>
              </p:ext>
            </p:extLst>
          </p:nvPr>
        </p:nvGraphicFramePr>
        <p:xfrm>
          <a:off x="4721523" y="1174919"/>
          <a:ext cx="7528603" cy="500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red and white sign&#10;&#10;Description automatically generated">
            <a:extLst>
              <a:ext uri="{FF2B5EF4-FFF2-40B4-BE49-F238E27FC236}">
                <a16:creationId xmlns:a16="http://schemas.microsoft.com/office/drawing/2014/main" id="{BC314D76-66C1-4F9E-A4D6-DBDCA1429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68281" y="3510575"/>
            <a:ext cx="3931920" cy="14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 Reallocation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Moving on Two Tracks</a:t>
            </a:r>
          </a:p>
        </p:txBody>
      </p:sp>
      <p:pic>
        <p:nvPicPr>
          <p:cNvPr id="9" name="Content Placeholder 4" descr="Description South West Trains Class 450 and 455 at Waterloo.JPG" title="two trains on separate track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5" b="12605"/>
          <a:stretch/>
        </p:blipFill>
        <p:spPr>
          <a:xfrm>
            <a:off x="2514995" y="307731"/>
            <a:ext cx="7106910" cy="39976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5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6599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Assessing the Difference in Current Resources and Future Resource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E088E80-DDED-4E0A-A7AA-A3FE6FA3F07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2A9AE3-3355-4C70-B165-84DB8125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01992" y="1825625"/>
            <a:ext cx="7388016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58A16-1031-451C-A097-0D916AB86455}"/>
              </a:ext>
            </a:extLst>
          </p:cNvPr>
          <p:cNvSpPr txBox="1"/>
          <p:nvPr/>
        </p:nvSpPr>
        <p:spPr>
          <a:xfrm>
            <a:off x="2401992" y="6176963"/>
            <a:ext cx="7388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bicusa.org/persistent-decline-in-world-bank-lending-quality-leaves-results-in-doub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0024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61839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900" b="1" dirty="0"/>
              <a:t>Impact – Resources Stretched</a:t>
            </a:r>
            <a:br>
              <a:rPr lang="en-US" sz="4900" b="1" dirty="0"/>
            </a:br>
            <a:endParaRPr lang="en-US" sz="4900" b="1" dirty="0"/>
          </a:p>
        </p:txBody>
      </p:sp>
      <p:pic>
        <p:nvPicPr>
          <p:cNvPr id="5" name="Content Placeholder 4" descr="WINNING MY BROKEN HE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1"/>
            <a:ext cx="9144000" cy="2638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9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9D11-79AE-4F57-ADAE-2D3B32C3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i="1" dirty="0"/>
            </a:br>
            <a:r>
              <a:rPr lang="en-US" b="1" i="1" dirty="0"/>
              <a:t>DAY 2 March 4, 2020</a:t>
            </a:r>
            <a:br>
              <a:rPr lang="en-US" b="1" i="1" dirty="0"/>
            </a:br>
            <a:r>
              <a:rPr lang="en-US" b="1" i="1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3DD3-D264-44F8-8657-9B251860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9369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8:15 am - 8:30 am       Welcome and Opening Remarks</a:t>
            </a:r>
            <a:r>
              <a:rPr lang="en-US" sz="4800" dirty="0"/>
              <a:t>                        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b="1" dirty="0"/>
              <a:t>8:30 am – 9:15 am       Getting Started (Think Big, Start Small, Scale Quickly)  Speaker: Genni Sasnett 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9:15 am – 10:00 am    Your Self-Assessment and Setting Agency Priorities   Activity and Discussion</a:t>
            </a:r>
          </a:p>
          <a:p>
            <a:pPr marL="0" indent="0">
              <a:buNone/>
            </a:pPr>
            <a:r>
              <a:rPr lang="en-US" sz="4800" b="1" dirty="0"/>
              <a:t> 			</a:t>
            </a:r>
          </a:p>
          <a:p>
            <a:pPr marL="0" indent="0">
              <a:buNone/>
            </a:pPr>
            <a:r>
              <a:rPr lang="en-US" sz="4800" b="1" dirty="0"/>
              <a:t> 10:00 – 10:15 am     BREAK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 10:15 am – 11:00 am    Case study in Transformation   Speaker Tom Wilds 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 11:00 am – 11:45 am   Developing Your Plan   Activity and Group Discussion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11:45 am – 12:00     </a:t>
            </a:r>
            <a:r>
              <a:rPr lang="en-US" sz="4800" dirty="0"/>
              <a:t>     </a:t>
            </a:r>
            <a:r>
              <a:rPr lang="en-US" sz="4800" b="1" dirty="0"/>
              <a:t>Wrap-up Closing remarks </a:t>
            </a:r>
          </a:p>
          <a:p>
            <a:pPr marL="0" indent="0">
              <a:buNone/>
            </a:pPr>
            <a:r>
              <a:rPr lang="en-US" sz="4800" b="1" dirty="0"/>
              <a:t> 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4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i="1" dirty="0"/>
              <a:t>What Does All of This Mean?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3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That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Blog de Clase | Espacio para la Historia y la Geografía, o tal vez no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3396" r="4000" b="17269"/>
          <a:stretch/>
        </p:blipFill>
        <p:spPr>
          <a:xfrm>
            <a:off x="540588" y="0"/>
            <a:ext cx="11076317" cy="6824910"/>
          </a:xfrm>
          <a:prstGeom prst="rect">
            <a:avLst/>
          </a:prstGeom>
          <a:ln>
            <a:solidFill>
              <a:schemeClr val="tx1">
                <a:alpha val="87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76797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Something’s got to give!!!</a:t>
            </a:r>
          </a:p>
        </p:txBody>
      </p:sp>
    </p:spTree>
    <p:extLst>
      <p:ext uri="{BB962C8B-B14F-4D97-AF65-F5344CB8AC3E}">
        <p14:creationId xmlns:p14="http://schemas.microsoft.com/office/powerpoint/2010/main" val="67223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Bridge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Not likely to get from government </a:t>
            </a:r>
          </a:p>
          <a:p>
            <a:pPr marL="0" indent="0" algn="ctr">
              <a:buNone/>
            </a:pPr>
            <a:r>
              <a:rPr lang="en-US" sz="2400" b="1" dirty="0"/>
              <a:t>Private fundraising for targeted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File:Arch bridge icon.svg" title="brid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59" y="3380632"/>
            <a:ext cx="9144000" cy="32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8C81E40-40A6-4CF0-A930-BFE5D24A0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r="3881" b="3677"/>
          <a:stretch/>
        </p:blipFill>
        <p:spPr>
          <a:xfrm>
            <a:off x="4635281" y="-381061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33CC0-87E3-410C-865B-4A895DB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1" y="569343"/>
            <a:ext cx="3052748" cy="1364137"/>
          </a:xfrm>
        </p:spPr>
        <p:txBody>
          <a:bodyPr>
            <a:normAutofit/>
          </a:bodyPr>
          <a:lstStyle/>
          <a:p>
            <a:r>
              <a:rPr lang="en-US" sz="4000" dirty="0"/>
              <a:t>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E0C7C-1CFC-4AEC-AEE8-28BD1F4A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F785CB-10C3-4E75-A209-CF9110E2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79" y="2012495"/>
            <a:ext cx="2823620" cy="3773010"/>
          </a:xfrm>
        </p:spPr>
        <p:txBody>
          <a:bodyPr>
            <a:normAutofit lnSpcReduction="10000"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2400" b="1" dirty="0"/>
              <a:t>Individual giving</a:t>
            </a:r>
          </a:p>
          <a:p>
            <a:endParaRPr lang="en-US" sz="2400" b="1" dirty="0"/>
          </a:p>
          <a:p>
            <a:r>
              <a:rPr lang="en-US" sz="2400" b="1" dirty="0"/>
              <a:t>Planned Giving</a:t>
            </a:r>
          </a:p>
          <a:p>
            <a:endParaRPr lang="en-US" sz="2400" b="1" dirty="0"/>
          </a:p>
          <a:p>
            <a:r>
              <a:rPr lang="en-US" sz="2400" b="1" dirty="0"/>
              <a:t>Events</a:t>
            </a:r>
          </a:p>
          <a:p>
            <a:endParaRPr lang="en-US" sz="2400" b="1" dirty="0"/>
          </a:p>
          <a:p>
            <a:r>
              <a:rPr lang="en-US" sz="2400" b="1" dirty="0"/>
              <a:t>Grant proposals </a:t>
            </a:r>
          </a:p>
        </p:txBody>
      </p:sp>
    </p:spTree>
    <p:extLst>
      <p:ext uri="{BB962C8B-B14F-4D97-AF65-F5344CB8AC3E}">
        <p14:creationId xmlns:p14="http://schemas.microsoft.com/office/powerpoint/2010/main" val="142173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161196"/>
          </a:xfrm>
        </p:spPr>
        <p:txBody>
          <a:bodyPr/>
          <a:lstStyle/>
          <a:p>
            <a:pPr algn="ctr"/>
            <a:r>
              <a:rPr lang="en-US" b="1" dirty="0"/>
              <a:t>Look for Efficiencies </a:t>
            </a:r>
          </a:p>
        </p:txBody>
      </p:sp>
      <p:pic>
        <p:nvPicPr>
          <p:cNvPr id="5" name="Content Placeholder 4" descr="The Politics of Efficiency – The Moderate Voi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28600"/>
            <a:ext cx="9144000" cy="708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0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easure&#10;&#10;Description generated with high confidence">
            <a:extLst>
              <a:ext uri="{FF2B5EF4-FFF2-40B4-BE49-F238E27FC236}">
                <a16:creationId xmlns:a16="http://schemas.microsoft.com/office/drawing/2014/main" id="{8A066F8C-189D-40DD-B5AA-74495E197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39" y="1752164"/>
            <a:ext cx="4211126" cy="320045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40A96-CE52-4CFF-AE45-B69FE938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696" y="629267"/>
            <a:ext cx="2629122" cy="1622321"/>
          </a:xfrm>
        </p:spPr>
        <p:txBody>
          <a:bodyPr>
            <a:noAutofit/>
          </a:bodyPr>
          <a:lstStyle/>
          <a:p>
            <a:r>
              <a:rPr lang="en-US" sz="4000" b="1" dirty="0"/>
              <a:t>Measure Your Progress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9354-7FD4-4A1C-A9D0-6AE55405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0" y="2438401"/>
            <a:ext cx="4322728" cy="3785419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2000" b="1" dirty="0"/>
              <a:t>Identify what to measure and why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Determine how you will measure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Develop benchmarks for future performance</a:t>
            </a:r>
          </a:p>
          <a:p>
            <a:endParaRPr lang="en-US" sz="2000" b="1" dirty="0"/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32371-370A-49DD-A2FB-6FF6A0A6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FA0F-0CE5-4FC8-ACB8-316F97ED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34CD-CAD8-4161-ACBB-1514E3BDE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Big, Start Small, Scale Quickly!  Use piloting as an essential tool in transformation.</a:t>
            </a:r>
          </a:p>
          <a:p>
            <a:r>
              <a:rPr lang="en-US" dirty="0"/>
              <a:t>Research funding, think diversification and optimization of current funding</a:t>
            </a:r>
          </a:p>
          <a:p>
            <a:r>
              <a:rPr lang="en-US" dirty="0"/>
              <a:t>Use experience to forecast and plan for the future</a:t>
            </a:r>
          </a:p>
          <a:p>
            <a:r>
              <a:rPr lang="en-US" dirty="0"/>
              <a:t>Consider cost savings associated with decentralization of services and increased use of technology</a:t>
            </a:r>
          </a:p>
          <a:p>
            <a:r>
              <a:rPr lang="en-US" dirty="0"/>
              <a:t>Think carefully about how you are using current resources and develop appropriate resource allocation to </a:t>
            </a:r>
            <a:r>
              <a:rPr lang="en-US"/>
              <a:t>achieve goals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3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FB8E-D33E-4EAD-B91E-C40557DC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Discussion 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95A3-0BAD-4C44-80D5-A4AF3B71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Has your agency undertaken any pilot projects as a method of learning about the effectiveness of and resources requirements for new services?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not, do you plan to?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did you learn if you have already conducted a pilot or what will you hope to learn if you plan to conduct one?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11D3C-59A9-4CC8-A7C1-31E10A88C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1340" y="116374"/>
            <a:ext cx="28041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5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0E1C-435D-4113-B4D7-BBB40368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Discussion Group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ADD5-CEF4-41DF-9DFD-C3F6F3F4A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09" y="14460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resources are needed for community based employment and day service provision that may be different from facility based ones?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Has your agency begun to plan for those?  What’s the plan?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173EC-F5AA-4427-AC43-6BC94B36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07168" y="242988"/>
            <a:ext cx="3642163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8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30E2-ADC8-4AD5-9E78-3CA919D6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Discussion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F805-B811-4A95-B2D8-55B4292B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254"/>
            <a:ext cx="10515600" cy="5316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Can you identify some possible </a:t>
            </a:r>
            <a:r>
              <a:rPr lang="en-US" sz="4400" b="1" dirty="0" err="1"/>
              <a:t>efficienciesyour</a:t>
            </a:r>
            <a:r>
              <a:rPr lang="en-US" sz="4400" b="1" dirty="0"/>
              <a:t> agency could implement that provide opportunities for resources reallocation to finance your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2470-2E43-4FC6-A82B-2B21D398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5825" y="3945147"/>
            <a:ext cx="6489577" cy="27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9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0CE7-3E9F-4DC7-B13F-2D17F8B3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589"/>
            <a:ext cx="12145296" cy="281514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Getting Started: </a:t>
            </a:r>
            <a:br>
              <a:rPr lang="en-US" sz="4800" b="1" dirty="0"/>
            </a:br>
            <a:r>
              <a:rPr lang="en-US" b="1" dirty="0"/>
              <a:t>Think Big, Start Small, Scale Quickly!</a:t>
            </a:r>
            <a:br>
              <a:rPr lang="en-US" b="1" dirty="0"/>
            </a:br>
            <a:r>
              <a:rPr lang="en-US" sz="2200" b="1" i="1" dirty="0"/>
              <a:t> Development and analysis of pilots, scaling up, initial financial planning and resource reallocation as well as bench marking to meet new priorities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C0D1-72EE-43C1-8C08-2885B357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7019"/>
            <a:ext cx="10515600" cy="19208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Genni Sasnett, National Subject Matter Expert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accent1"/>
                </a:solidFill>
              </a:rPr>
              <a:t>Alabama Provider </a:t>
            </a:r>
            <a:r>
              <a:rPr lang="en-US" b="1" dirty="0">
                <a:solidFill>
                  <a:schemeClr val="accent1"/>
                </a:solidFill>
              </a:rPr>
              <a:t>Transformation Workshop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March 4, 2020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72E965D-97D2-4447-95A2-591D2682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9177" y="2494472"/>
            <a:ext cx="4157932" cy="17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5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30E2-ADC8-4AD5-9E78-3CA919D6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Discussion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F805-B811-4A95-B2D8-55B4292B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32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data do you need to keep in the field for billing?  How is that transmitted?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data is kept for measurement of </a:t>
            </a:r>
            <a:r>
              <a:rPr lang="en-US" b="1" dirty="0" err="1"/>
              <a:t>acquision</a:t>
            </a:r>
            <a:r>
              <a:rPr lang="en-US" b="1" dirty="0"/>
              <a:t> of outcomes, both for Individuals and for the agency?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How is the data used for manage services provided?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06891-2757-49E7-A8C3-61087D62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9590" y="133423"/>
            <a:ext cx="411831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68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8B7AD-4A75-4687-A8DA-449D3E56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/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Think Big, Start Small, Scale Quickly 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F52F4-D51C-4212-AD0B-949B5D23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r="20355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E891-2CD6-4111-9263-BC3943360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Implementing Your Plan: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Piloting</a:t>
            </a:r>
          </a:p>
          <a:p>
            <a:r>
              <a:rPr lang="en-US" b="1" dirty="0">
                <a:solidFill>
                  <a:srgbClr val="FFFFFF"/>
                </a:solidFill>
              </a:rPr>
              <a:t>Capacity building </a:t>
            </a:r>
          </a:p>
          <a:p>
            <a:r>
              <a:rPr lang="en-US" b="1" dirty="0">
                <a:solidFill>
                  <a:srgbClr val="FFFFFF"/>
                </a:solidFill>
              </a:rPr>
              <a:t>Scaling</a:t>
            </a:r>
          </a:p>
          <a:p>
            <a:r>
              <a:rPr lang="en-US" b="1" dirty="0">
                <a:solidFill>
                  <a:srgbClr val="FFFFFF"/>
                </a:solidFill>
              </a:rPr>
              <a:t>Financial Planning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77ACA-CEF0-4273-A97A-6101E790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F2EC4-77F8-4887-BB3C-D28F163B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Piloting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0F73B-2278-45BA-9E7E-6AA46F798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r="1" b="957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BDDB-CDA3-4F35-B5B0-0B536D58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FFFFFF"/>
                </a:solidFill>
              </a:rPr>
              <a:t>Start small w/ interested people but maintain </a:t>
            </a:r>
            <a:r>
              <a:rPr lang="en-US" sz="2000" b="1" u="sng">
                <a:solidFill>
                  <a:srgbClr val="FFFFFF"/>
                </a:solidFill>
              </a:rPr>
              <a:t>diverse</a:t>
            </a:r>
            <a:r>
              <a:rPr lang="en-US" sz="2000" b="1">
                <a:solidFill>
                  <a:srgbClr val="FFFFFF"/>
                </a:solidFill>
              </a:rPr>
              <a:t> population in the pilot</a:t>
            </a:r>
            <a:br>
              <a:rPr lang="en-US" sz="2000" b="1">
                <a:solidFill>
                  <a:srgbClr val="FFFFFF"/>
                </a:solidFill>
              </a:rPr>
            </a:br>
            <a:br>
              <a:rPr lang="en-US" sz="2000" b="1">
                <a:solidFill>
                  <a:srgbClr val="FFFFFF"/>
                </a:solidFill>
              </a:rPr>
            </a:br>
            <a:r>
              <a:rPr lang="en-US" sz="2000" b="1">
                <a:solidFill>
                  <a:srgbClr val="FFFFFF"/>
                </a:solidFill>
              </a:rPr>
              <a:t>Staff with “early adopter” staff – they will pull others along</a:t>
            </a:r>
            <a:br>
              <a:rPr lang="en-US" sz="2000" b="1">
                <a:solidFill>
                  <a:srgbClr val="FFFFFF"/>
                </a:solidFill>
              </a:rPr>
            </a:br>
            <a:br>
              <a:rPr lang="en-US" sz="2000" b="1">
                <a:solidFill>
                  <a:srgbClr val="FFFFFF"/>
                </a:solidFill>
              </a:rPr>
            </a:br>
            <a:r>
              <a:rPr lang="en-US" sz="2000" b="1">
                <a:solidFill>
                  <a:srgbClr val="FFFFFF"/>
                </a:solidFill>
              </a:rPr>
              <a:t>Determine what you are trying to achieve  - measure your performance</a:t>
            </a:r>
            <a:br>
              <a:rPr lang="en-US" sz="2000" b="1">
                <a:solidFill>
                  <a:srgbClr val="FFFFFF"/>
                </a:solidFill>
              </a:rPr>
            </a:br>
            <a:br>
              <a:rPr lang="en-US" sz="2000" b="1">
                <a:solidFill>
                  <a:srgbClr val="FFFFFF"/>
                </a:solidFill>
              </a:rPr>
            </a:br>
            <a:r>
              <a:rPr lang="en-US" sz="2000" b="1">
                <a:solidFill>
                  <a:srgbClr val="FFFFFF"/>
                </a:solidFill>
              </a:rPr>
              <a:t>Make adjustments based on data based information </a:t>
            </a:r>
            <a:br>
              <a:rPr lang="en-US" sz="2000" b="1">
                <a:solidFill>
                  <a:srgbClr val="FFFFFF"/>
                </a:solidFill>
              </a:rPr>
            </a:b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29384-C1F5-41C1-BFBA-99A35FC2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DF9C-C05D-434E-9996-00F747E9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Analyze Information from Pilot</a:t>
            </a:r>
          </a:p>
        </p:txBody>
      </p:sp>
      <p:graphicFrame>
        <p:nvGraphicFramePr>
          <p:cNvPr id="17" name="Content Placeholder 2" descr="Determine - activities requiring new sources of funding or expansion of current funding &#10;&#10;Identify - sources of needed funding&#10;&#10;Develop - a plan for pursuing those sources " title="Determine, Identify and Develop">
            <a:extLst>
              <a:ext uri="{FF2B5EF4-FFF2-40B4-BE49-F238E27FC236}">
                <a16:creationId xmlns:a16="http://schemas.microsoft.com/office/drawing/2014/main" id="{351922FA-A14E-45F7-90A8-9F40E6225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68067"/>
              </p:ext>
            </p:extLst>
          </p:nvPr>
        </p:nvGraphicFramePr>
        <p:xfrm>
          <a:off x="2346722" y="2098515"/>
          <a:ext cx="7543800" cy="392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6F64F-609F-4E18-BC28-C4353727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9345" y="6459787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1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6"/>
            <a:ext cx="7543800" cy="108499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Develop a Timeline for Transformation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49345" y="6459787"/>
            <a:ext cx="984019" cy="365125"/>
          </a:xfrm>
        </p:spPr>
        <p:txBody>
          <a:bodyPr/>
          <a:lstStyle/>
          <a:p>
            <a:fld id="{EE088E80-DDED-4E0A-A7AA-A3FE6FA3F07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9" name="Content Placeholder 28" descr="Close shop - 2022&#10;Aggressive outplacement - 2021&#10;Prioritize for JD - 2020&#10;Begin to scale both - 2019&#10;CBDS enhancement - 2018&#10;CE pilot - 2017" title="Timeline">
            <a:extLst>
              <a:ext uri="{FF2B5EF4-FFF2-40B4-BE49-F238E27FC236}">
                <a16:creationId xmlns:a16="http://schemas.microsoft.com/office/drawing/2014/main" id="{3D0D4388-1A44-4257-8192-87F9C6E68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739001"/>
              </p:ext>
            </p:extLst>
          </p:nvPr>
        </p:nvGraphicFramePr>
        <p:xfrm>
          <a:off x="1224951" y="2256498"/>
          <a:ext cx="8453887" cy="414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F14024F-D05E-4D67-A694-AAF605C0B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76737"/>
              </p:ext>
            </p:extLst>
          </p:nvPr>
        </p:nvGraphicFramePr>
        <p:xfrm>
          <a:off x="3124200" y="1948248"/>
          <a:ext cx="61722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6147971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7396143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5277637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411321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63650803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439579033"/>
                    </a:ext>
                  </a:extLst>
                </a:gridCol>
              </a:tblGrid>
              <a:tr h="12865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265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681735-A31C-40D0-ADC8-150EF77B95F7}"/>
              </a:ext>
            </a:extLst>
          </p:cNvPr>
          <p:cNvSpPr txBox="1"/>
          <p:nvPr/>
        </p:nvSpPr>
        <p:spPr>
          <a:xfrm>
            <a:off x="10233806" y="1416170"/>
            <a:ext cx="1371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JD = job development;</a:t>
            </a:r>
          </a:p>
          <a:p>
            <a:r>
              <a:rPr lang="en-US" sz="1600" b="1" dirty="0"/>
              <a:t>CBDS = community-based day; services</a:t>
            </a:r>
          </a:p>
          <a:p>
            <a:r>
              <a:rPr lang="en-US" sz="1600" b="1" dirty="0"/>
              <a:t>CE = customized employment </a:t>
            </a:r>
          </a:p>
        </p:txBody>
      </p:sp>
    </p:spTree>
    <p:extLst>
      <p:ext uri="{BB962C8B-B14F-4D97-AF65-F5344CB8AC3E}">
        <p14:creationId xmlns:p14="http://schemas.microsoft.com/office/powerpoint/2010/main" val="419456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Build Capacity for CIE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&amp; Meaningful Community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6863" y="1516006"/>
            <a:ext cx="3427283" cy="4363844"/>
          </a:xfrm>
        </p:spPr>
        <p:txBody>
          <a:bodyPr>
            <a:normAutofit fontScale="92500" lnSpcReduction="10000"/>
          </a:bodyPr>
          <a:lstStyle/>
          <a:p>
            <a:endParaRPr lang="en-US" sz="1900" dirty="0"/>
          </a:p>
          <a:p>
            <a:r>
              <a:rPr lang="en-US" sz="2400" dirty="0"/>
              <a:t>Adequate staffing ratios &amp; availability of staff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Excellent job development capability</a:t>
            </a:r>
          </a:p>
          <a:p>
            <a:endParaRPr lang="en-US" sz="2400" dirty="0"/>
          </a:p>
          <a:p>
            <a:r>
              <a:rPr lang="en-US" sz="2400" dirty="0"/>
              <a:t>Community partners for CBDS &amp; CIE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Cloud-based electronic data-based systems </a:t>
            </a:r>
          </a:p>
          <a:p>
            <a:pPr marL="0" indent="0">
              <a:buNone/>
            </a:pPr>
            <a:endParaRPr lang="en-US" sz="19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dirty="0"/>
              <a:t>Communications devices and systems </a:t>
            </a:r>
          </a:p>
          <a:p>
            <a:endParaRPr lang="en-US" sz="2400" dirty="0"/>
          </a:p>
          <a:p>
            <a:r>
              <a:rPr lang="en-US" sz="2400" dirty="0"/>
              <a:t>Policies and Procedures for community </a:t>
            </a:r>
          </a:p>
          <a:p>
            <a:endParaRPr lang="en-US" sz="2400" dirty="0"/>
          </a:p>
          <a:p>
            <a:r>
              <a:rPr lang="en-US" sz="2400" dirty="0"/>
              <a:t>Revamped staff development and training strategies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8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Forecasting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predicting future costs and resource requirements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man standing on top of a bar graph with a telescope looking outward" title="on the looko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E088E80-DDED-4E0A-A7AA-A3FE6FA3F075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5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942</Words>
  <Application>Microsoft Office PowerPoint</Application>
  <PresentationFormat>Widescreen</PresentationFormat>
  <Paragraphs>215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Alabama       Alabama Provider Transformation Workshop  March 4, 2020</vt:lpstr>
      <vt:lpstr> DAY 2 March 4, 2020 Agenda </vt:lpstr>
      <vt:lpstr>Getting Started:  Think Big, Start Small, Scale Quickly!  Development and analysis of pilots, scaling up, initial financial planning and resource reallocation as well as bench marking to meet new priorities</vt:lpstr>
      <vt:lpstr> Think Big, Start Small, Scale Quickly  </vt:lpstr>
      <vt:lpstr>Piloting </vt:lpstr>
      <vt:lpstr>Analyze Information from Pilot</vt:lpstr>
      <vt:lpstr> Develop a Timeline for Transformation </vt:lpstr>
      <vt:lpstr>Build Capacity for CIE &amp; Meaningful Community Inclusion</vt:lpstr>
      <vt:lpstr>Forecasting  predicting future costs and resource requirements </vt:lpstr>
      <vt:lpstr>Budgetary Projections</vt:lpstr>
      <vt:lpstr>Scaling Up </vt:lpstr>
      <vt:lpstr> Transition from Facility-Based to Community-Based Services </vt:lpstr>
      <vt:lpstr> Think Financial Agility!  </vt:lpstr>
      <vt:lpstr>Decentralized Services &amp; Technology</vt:lpstr>
      <vt:lpstr>     Consider Case Mix      </vt:lpstr>
      <vt:lpstr>PowerPoint Presentation</vt:lpstr>
      <vt:lpstr>Resource Reallocation Moving on Two Tracks</vt:lpstr>
      <vt:lpstr>Assessing the Difference in Current Resources and Future Resource Requirements </vt:lpstr>
      <vt:lpstr>     Impact – Resources Stretched </vt:lpstr>
      <vt:lpstr>PowerPoint Presentation</vt:lpstr>
      <vt:lpstr>What That Means</vt:lpstr>
      <vt:lpstr>Bridge Funding</vt:lpstr>
      <vt:lpstr>Development</vt:lpstr>
      <vt:lpstr>Look for Efficiencies </vt:lpstr>
      <vt:lpstr>Measure Your Progress  </vt:lpstr>
      <vt:lpstr>Summary </vt:lpstr>
      <vt:lpstr>Discussion Group 1</vt:lpstr>
      <vt:lpstr>Discussion Group 2</vt:lpstr>
      <vt:lpstr>Group Discussion 3</vt:lpstr>
      <vt:lpstr>Group Discussion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Started:  Think Big, Start Small, Scale Quickly!  Development and analysis of pilots, scaling up, initial financial planning and resource reallocation as well as bench marking to meet new priorities</dc:title>
  <dc:creator>Sara Sasnett</dc:creator>
  <cp:lastModifiedBy>Teri Blankenship</cp:lastModifiedBy>
  <cp:revision>31</cp:revision>
  <cp:lastPrinted>2019-04-27T18:39:02Z</cp:lastPrinted>
  <dcterms:created xsi:type="dcterms:W3CDTF">2019-04-16T20:52:48Z</dcterms:created>
  <dcterms:modified xsi:type="dcterms:W3CDTF">2020-03-12T01:39:17Z</dcterms:modified>
</cp:coreProperties>
</file>